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y="6858000" cx="12192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6" roundtripDataSignature="AMtx7mghNn1dlBDWU9ZUZ2Q3TTa0JV1m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4D521D-A7E9-4165-8274-214FD3FA833A}">
  <a:tblStyle styleId="{154D521D-A7E9-4165-8274-214FD3FA833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176" Type="http://customschemas.google.com/relationships/presentationmetadata" Target="metadata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0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0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0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0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0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0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p10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0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10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0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11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1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11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1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11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p11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1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1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p11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1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1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1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1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1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1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1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1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2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2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2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2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2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2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2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2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2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2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2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2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2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3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3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3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3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3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3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3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3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3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3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3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4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4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4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4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4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4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4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4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4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4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4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4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4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4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4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4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4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4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4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4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5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5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5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5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5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5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5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5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5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5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5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5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5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5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5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5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5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5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6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6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6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6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6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6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6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6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6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6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6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6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6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6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6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6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6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6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p16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6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7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3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3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4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4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4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5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5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5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5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5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5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5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5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5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5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6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6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6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6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6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6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6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6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6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6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p7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p7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7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7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7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7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7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7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p7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7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7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7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8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8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8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8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8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8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8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8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8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5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8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86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8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7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8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8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9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90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9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91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9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2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9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93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9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94:notes"/>
          <p:cNvSpPr txBox="1"/>
          <p:nvPr>
            <p:ph idx="12" type="sldNum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9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9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9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7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17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17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18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18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17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7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7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17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7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7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7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177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17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7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7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8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178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78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8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9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179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3" name="Google Shape;73;p179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9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5" name="Google Shape;75;p17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8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7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7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7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7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7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7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oracle.com/en/database/oracle/oracle-database/19/cncpt/sql.html" TargetMode="External"/><Relationship Id="rId4" Type="http://schemas.openxmlformats.org/officeDocument/2006/relationships/hyperlink" Target="https://docs.oracle.com/en/database/oracle/oracle-database/19/sqlrf/Introduction-to-Oracle-SQL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2.png"/><Relationship Id="rId4" Type="http://schemas.openxmlformats.org/officeDocument/2006/relationships/image" Target="../media/image15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3.png"/><Relationship Id="rId4" Type="http://schemas.openxmlformats.org/officeDocument/2006/relationships/image" Target="../media/image160.png"/><Relationship Id="rId5" Type="http://schemas.openxmlformats.org/officeDocument/2006/relationships/image" Target="../media/image165.png"/><Relationship Id="rId6" Type="http://schemas.openxmlformats.org/officeDocument/2006/relationships/image" Target="../media/image16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9.png"/><Relationship Id="rId4" Type="http://schemas.openxmlformats.org/officeDocument/2006/relationships/image" Target="../media/image16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0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2.png"/><Relationship Id="rId4" Type="http://schemas.openxmlformats.org/officeDocument/2006/relationships/image" Target="../media/image164.png"/><Relationship Id="rId5" Type="http://schemas.openxmlformats.org/officeDocument/2006/relationships/image" Target="../media/image1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2.png"/><Relationship Id="rId4" Type="http://schemas.openxmlformats.org/officeDocument/2006/relationships/image" Target="../media/image17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6.png"/><Relationship Id="rId4" Type="http://schemas.openxmlformats.org/officeDocument/2006/relationships/image" Target="../media/image174.png"/><Relationship Id="rId5" Type="http://schemas.openxmlformats.org/officeDocument/2006/relationships/image" Target="../media/image185.png"/><Relationship Id="rId6" Type="http://schemas.openxmlformats.org/officeDocument/2006/relationships/image" Target="../media/image18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1.png"/><Relationship Id="rId4" Type="http://schemas.openxmlformats.org/officeDocument/2006/relationships/image" Target="../media/image18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0.png"/><Relationship Id="rId4" Type="http://schemas.openxmlformats.org/officeDocument/2006/relationships/image" Target="../media/image17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7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28.png"/><Relationship Id="rId4" Type="http://schemas.openxmlformats.org/officeDocument/2006/relationships/image" Target="../media/image18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93.png"/><Relationship Id="rId4" Type="http://schemas.openxmlformats.org/officeDocument/2006/relationships/image" Target="../media/image19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7.png"/><Relationship Id="rId4" Type="http://schemas.openxmlformats.org/officeDocument/2006/relationships/image" Target="../media/image195.png"/><Relationship Id="rId5" Type="http://schemas.openxmlformats.org/officeDocument/2006/relationships/image" Target="../media/image19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87.png"/><Relationship Id="rId4" Type="http://schemas.openxmlformats.org/officeDocument/2006/relationships/image" Target="../media/image19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87.png"/><Relationship Id="rId4" Type="http://schemas.openxmlformats.org/officeDocument/2006/relationships/image" Target="../media/image190.png"/><Relationship Id="rId5" Type="http://schemas.openxmlformats.org/officeDocument/2006/relationships/image" Target="../media/image20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4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0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04.png"/><Relationship Id="rId4" Type="http://schemas.openxmlformats.org/officeDocument/2006/relationships/image" Target="../media/image218.png"/><Relationship Id="rId5" Type="http://schemas.openxmlformats.org/officeDocument/2006/relationships/image" Target="../media/image19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0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01.png"/><Relationship Id="rId4" Type="http://schemas.openxmlformats.org/officeDocument/2006/relationships/image" Target="../media/image20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1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16.png"/><Relationship Id="rId4" Type="http://schemas.openxmlformats.org/officeDocument/2006/relationships/image" Target="../media/image21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19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12.png"/><Relationship Id="rId4" Type="http://schemas.openxmlformats.org/officeDocument/2006/relationships/image" Target="../media/image21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2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23.png"/><Relationship Id="rId4" Type="http://schemas.openxmlformats.org/officeDocument/2006/relationships/image" Target="../media/image22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24.png"/><Relationship Id="rId4" Type="http://schemas.openxmlformats.org/officeDocument/2006/relationships/image" Target="../media/image222.png"/><Relationship Id="rId5" Type="http://schemas.openxmlformats.org/officeDocument/2006/relationships/image" Target="../media/image22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27.png"/><Relationship Id="rId4" Type="http://schemas.openxmlformats.org/officeDocument/2006/relationships/image" Target="../media/image235.png"/><Relationship Id="rId5" Type="http://schemas.openxmlformats.org/officeDocument/2006/relationships/image" Target="../media/image23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39.png"/><Relationship Id="rId4" Type="http://schemas.openxmlformats.org/officeDocument/2006/relationships/image" Target="../media/image229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6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38.png"/><Relationship Id="rId4" Type="http://schemas.openxmlformats.org/officeDocument/2006/relationships/image" Target="../media/image242.png"/><Relationship Id="rId5" Type="http://schemas.openxmlformats.org/officeDocument/2006/relationships/image" Target="../media/image231.png"/><Relationship Id="rId6" Type="http://schemas.openxmlformats.org/officeDocument/2006/relationships/image" Target="../media/image240.png"/><Relationship Id="rId7" Type="http://schemas.openxmlformats.org/officeDocument/2006/relationships/image" Target="../media/image23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42.png"/><Relationship Id="rId4" Type="http://schemas.openxmlformats.org/officeDocument/2006/relationships/image" Target="../media/image254.png"/><Relationship Id="rId5" Type="http://schemas.openxmlformats.org/officeDocument/2006/relationships/image" Target="../media/image23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43.png"/><Relationship Id="rId4" Type="http://schemas.openxmlformats.org/officeDocument/2006/relationships/image" Target="../media/image245.png"/><Relationship Id="rId5" Type="http://schemas.openxmlformats.org/officeDocument/2006/relationships/image" Target="../media/image2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4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4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46.png"/><Relationship Id="rId4" Type="http://schemas.openxmlformats.org/officeDocument/2006/relationships/image" Target="../media/image249.png"/><Relationship Id="rId5" Type="http://schemas.openxmlformats.org/officeDocument/2006/relationships/image" Target="../media/image24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47.png"/><Relationship Id="rId4" Type="http://schemas.openxmlformats.org/officeDocument/2006/relationships/image" Target="../media/image250.png"/><Relationship Id="rId5" Type="http://schemas.openxmlformats.org/officeDocument/2006/relationships/image" Target="../media/image253.png"/><Relationship Id="rId6" Type="http://schemas.openxmlformats.org/officeDocument/2006/relationships/image" Target="../media/image257.png"/><Relationship Id="rId7" Type="http://schemas.openxmlformats.org/officeDocument/2006/relationships/image" Target="../media/image25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5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8.png"/><Relationship Id="rId4" Type="http://schemas.openxmlformats.org/officeDocument/2006/relationships/image" Target="../media/image25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8.png"/><Relationship Id="rId4" Type="http://schemas.openxmlformats.org/officeDocument/2006/relationships/image" Target="../media/image25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hyperlink" Target="https://livesql.oracle.com/apex/livesql/file/tutorial_GQMLEEPG5ARVSIFGQRD3SES92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55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Relationship Id="rId4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Relationship Id="rId4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Relationship Id="rId4" Type="http://schemas.openxmlformats.org/officeDocument/2006/relationships/image" Target="../media/image98.png"/><Relationship Id="rId5" Type="http://schemas.openxmlformats.org/officeDocument/2006/relationships/image" Target="../media/image9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Relationship Id="rId4" Type="http://schemas.openxmlformats.org/officeDocument/2006/relationships/image" Target="../media/image92.png"/><Relationship Id="rId5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Relationship Id="rId4" Type="http://schemas.openxmlformats.org/officeDocument/2006/relationships/image" Target="../media/image1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1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7.png"/><Relationship Id="rId4" Type="http://schemas.openxmlformats.org/officeDocument/2006/relationships/image" Target="../media/image133.png"/><Relationship Id="rId5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7.png"/><Relationship Id="rId4" Type="http://schemas.openxmlformats.org/officeDocument/2006/relationships/image" Target="../media/image124.png"/><Relationship Id="rId5" Type="http://schemas.openxmlformats.org/officeDocument/2006/relationships/image" Target="../media/image1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5.png"/><Relationship Id="rId4" Type="http://schemas.openxmlformats.org/officeDocument/2006/relationships/image" Target="../media/image131.png"/><Relationship Id="rId5" Type="http://schemas.openxmlformats.org/officeDocument/2006/relationships/image" Target="../media/image1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Relationship Id="rId5" Type="http://schemas.openxmlformats.org/officeDocument/2006/relationships/image" Target="../media/image1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Relationship Id="rId5" Type="http://schemas.openxmlformats.org/officeDocument/2006/relationships/image" Target="../media/image1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0.png"/><Relationship Id="rId4" Type="http://schemas.openxmlformats.org/officeDocument/2006/relationships/image" Target="../media/image13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3.png"/><Relationship Id="rId4" Type="http://schemas.openxmlformats.org/officeDocument/2006/relationships/image" Target="../media/image13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0.png"/><Relationship Id="rId4" Type="http://schemas.openxmlformats.org/officeDocument/2006/relationships/image" Target="../media/image1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Curso de SQL</a:t>
            </a:r>
            <a:endParaRPr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CESAR AUGUSTO DIAZ ARRIAGA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0" y="5868215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https://docs.oracle.com/en/database/oracle/oracle-database/19/cncpt/sql.html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0" y="6348313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https://docs.oracle.com/en/database/oracle/oracle-database/19/sqlrf/Introduction-to-Oracle-SQL.html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1097280" y="286603"/>
            <a:ext cx="10058400" cy="1034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Valores Nulos</a:t>
            </a:r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302" y="1309968"/>
            <a:ext cx="1072220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 txBox="1"/>
          <p:nvPr/>
        </p:nvSpPr>
        <p:spPr>
          <a:xfrm>
            <a:off x="7590971" y="2772229"/>
            <a:ext cx="427172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es un valor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disponible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asignar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desconocido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aplicable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significa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cero (0) ni espacio en blanco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0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7" name="Google Shape;1217;p10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8" name="Google Shape;1218;p10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0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Inserción a multiples tablas (condicional)</a:t>
            </a:r>
            <a:endParaRPr/>
          </a:p>
        </p:txBody>
      </p:sp>
      <p:sp>
        <p:nvSpPr>
          <p:cNvPr id="1221" name="Google Shape;1221;p10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2" name="Google Shape;122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375" y="281503"/>
            <a:ext cx="9264249" cy="490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0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0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10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0" name="Google Shape;1230;p10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0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Inserción del primer valor a multiples tablas (condicional)</a:t>
            </a:r>
            <a:endParaRPr/>
          </a:p>
        </p:txBody>
      </p:sp>
      <p:sp>
        <p:nvSpPr>
          <p:cNvPr id="1233" name="Google Shape;1233;p10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4" y="190227"/>
            <a:ext cx="9253856" cy="49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0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0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0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2" name="Google Shape;1242;p10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Inserción con Pivote (columna a fila)</a:t>
            </a:r>
            <a:endParaRPr/>
          </a:p>
        </p:txBody>
      </p:sp>
      <p:sp>
        <p:nvSpPr>
          <p:cNvPr id="1245" name="Google Shape;1245;p10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" name="Google Shape;12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972" y="352777"/>
            <a:ext cx="7704849" cy="449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0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0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3" name="Google Shape;1253;p10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4" name="Google Shape;1254;p10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0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Inserción con Pivote (columna a fila)</a:t>
            </a:r>
            <a:endParaRPr/>
          </a:p>
        </p:txBody>
      </p:sp>
      <p:sp>
        <p:nvSpPr>
          <p:cNvPr id="1257" name="Google Shape;1257;p10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30" y="367110"/>
            <a:ext cx="10933733" cy="457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0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0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10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6" name="Google Shape;1266;p10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0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Sentencia de mezcla (MERGE)</a:t>
            </a:r>
            <a:endParaRPr/>
          </a:p>
        </p:txBody>
      </p:sp>
      <p:sp>
        <p:nvSpPr>
          <p:cNvPr id="1269" name="Google Shape;1269;p10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0" name="Google Shape;127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46" y="272353"/>
            <a:ext cx="11140902" cy="4359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0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0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0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8" name="Google Shape;1278;p10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0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0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Sentencia de mezcla (MERGE)</a:t>
            </a:r>
            <a:endParaRPr/>
          </a:p>
        </p:txBody>
      </p:sp>
      <p:sp>
        <p:nvSpPr>
          <p:cNvPr id="1281" name="Google Shape;1281;p10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703" y="228841"/>
            <a:ext cx="9533429" cy="44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0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9" name="Google Shape;1289;p10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0" name="Google Shape;1290;p10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0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0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Reastreando cambios en los datos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93" name="Google Shape;1293;p10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4" name="Google Shape;129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597" y="306639"/>
            <a:ext cx="8935641" cy="522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0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10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2" name="Google Shape;1302;p10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0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Reastreando cambios en los datos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93" y="459676"/>
            <a:ext cx="11210049" cy="431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Operaciones de conjunto</a:t>
            </a:r>
            <a:endParaRPr/>
          </a:p>
        </p:txBody>
      </p:sp>
      <p:sp>
        <p:nvSpPr>
          <p:cNvPr id="1313" name="Google Shape;1313;p108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UNION, UNION ALL, MINUS, INTERSECT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Operaciones de conjunto</a:t>
            </a:r>
            <a:endParaRPr/>
          </a:p>
        </p:txBody>
      </p:sp>
      <p:pic>
        <p:nvPicPr>
          <p:cNvPr id="1320" name="Google Shape;1320;p1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6232" y="156443"/>
            <a:ext cx="6365700" cy="61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0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UNION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en-US"/>
              <a:t>UNION ALL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en-US"/>
              <a:t>INTERSECT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en-US"/>
              <a:t>MINUS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1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 txBox="1"/>
          <p:nvPr>
            <p:ph type="title"/>
          </p:nvPr>
        </p:nvSpPr>
        <p:spPr>
          <a:xfrm>
            <a:off x="633999" y="5442993"/>
            <a:ext cx="10909073" cy="774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Calibri"/>
              <a:buNone/>
            </a:pPr>
            <a:r>
              <a:rPr lang="en-US" sz="3300">
                <a:solidFill>
                  <a:srgbClr val="262626"/>
                </a:solidFill>
              </a:rPr>
              <a:t>Expresiones aritméticas con valores Nulos siempre será NULL</a:t>
            </a:r>
            <a:endParaRPr/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85" y="370331"/>
            <a:ext cx="10892886" cy="4956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11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1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11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0" name="Google Shape;1330;p11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1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UNION</a:t>
            </a:r>
            <a:endParaRPr/>
          </a:p>
        </p:txBody>
      </p:sp>
      <p:pic>
        <p:nvPicPr>
          <p:cNvPr id="1333" name="Google Shape;1333;p1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106" y="643536"/>
            <a:ext cx="10977790" cy="5708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1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2" name="Google Shape;1342;p11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3" name="Google Shape;1343;p11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1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UNION ALL</a:t>
            </a:r>
            <a:endParaRPr/>
          </a:p>
        </p:txBody>
      </p:sp>
      <p:sp>
        <p:nvSpPr>
          <p:cNvPr id="1346" name="Google Shape;1346;p11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1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70" y="478966"/>
            <a:ext cx="9875520" cy="602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6" name="Google Shape;1356;p11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1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1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INTERSECT</a:t>
            </a:r>
            <a:endParaRPr/>
          </a:p>
        </p:txBody>
      </p:sp>
      <p:sp>
        <p:nvSpPr>
          <p:cNvPr id="1359" name="Google Shape;1359;p11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1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72" y="637112"/>
            <a:ext cx="11619900" cy="3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1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9" name="Google Shape;1369;p11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1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1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MINUS</a:t>
            </a:r>
            <a:endParaRPr/>
          </a:p>
        </p:txBody>
      </p:sp>
      <p:sp>
        <p:nvSpPr>
          <p:cNvPr id="1372" name="Google Shape;1372;p11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083" y="635497"/>
            <a:ext cx="10464411" cy="544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4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11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4"/>
          <p:cNvSpPr txBox="1"/>
          <p:nvPr>
            <p:ph type="title"/>
          </p:nvPr>
        </p:nvSpPr>
        <p:spPr>
          <a:xfrm>
            <a:off x="492370" y="516835"/>
            <a:ext cx="3084844" cy="5215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Columnas debe coincidir en sus tipos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Ordenamiento solo aparece una vez al final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82" name="Google Shape;1382;p11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797" y="902368"/>
            <a:ext cx="7822444" cy="175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4071" y="3450672"/>
            <a:ext cx="7762252" cy="261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1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Manipulando datos</a:t>
            </a:r>
            <a:endParaRPr/>
          </a:p>
        </p:txBody>
      </p:sp>
      <p:sp>
        <p:nvSpPr>
          <p:cNvPr id="1390" name="Google Shape;1390;p11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DML – DATA MANIPULATION LANGUAGE 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7" name="Google Shape;1397;p11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8" name="Google Shape;1398;p11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1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Insertando nuevas filas</a:t>
            </a:r>
            <a:endParaRPr/>
          </a:p>
        </p:txBody>
      </p:sp>
      <p:pic>
        <p:nvPicPr>
          <p:cNvPr id="1401" name="Google Shape;1401;p1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21672" t="0"/>
          <a:stretch/>
        </p:blipFill>
        <p:spPr>
          <a:xfrm>
            <a:off x="5602746" y="5315027"/>
            <a:ext cx="6489291" cy="81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3" name="Google Shape;140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457" y="381164"/>
            <a:ext cx="7766977" cy="121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5140" y="1940914"/>
            <a:ext cx="7766977" cy="121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457" y="3563223"/>
            <a:ext cx="7766977" cy="102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2" name="Google Shape;1412;p1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3" name="Google Shape;1413;p11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1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1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Insertando nuevas filas</a:t>
            </a:r>
            <a:endParaRPr/>
          </a:p>
        </p:txBody>
      </p:sp>
      <p:sp>
        <p:nvSpPr>
          <p:cNvPr id="1416" name="Google Shape;1416;p11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827" y="201885"/>
            <a:ext cx="9689515" cy="450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21672" t="0"/>
          <a:stretch/>
        </p:blipFill>
        <p:spPr>
          <a:xfrm>
            <a:off x="5602746" y="5315027"/>
            <a:ext cx="6489291" cy="81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5" name="Google Shape;1425;p1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11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1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1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Insertando nuevas filas</a:t>
            </a:r>
            <a:endParaRPr/>
          </a:p>
        </p:txBody>
      </p:sp>
      <p:sp>
        <p:nvSpPr>
          <p:cNvPr id="1429" name="Google Shape;1429;p11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0" name="Google Shape;143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999" y="2724771"/>
            <a:ext cx="9539499" cy="20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90" y="165941"/>
            <a:ext cx="8710348" cy="236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1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21672" t="0"/>
          <a:stretch/>
        </p:blipFill>
        <p:spPr>
          <a:xfrm>
            <a:off x="5602746" y="5315027"/>
            <a:ext cx="6489291" cy="81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9" name="Google Shape;1439;p11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0" name="Google Shape;1440;p119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119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9"/>
          <p:cNvSpPr txBox="1"/>
          <p:nvPr>
            <p:ph type="title"/>
          </p:nvPr>
        </p:nvSpPr>
        <p:spPr>
          <a:xfrm>
            <a:off x="296590" y="5859349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Actualizando filas en una tabla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43" name="Google Shape;1443;p119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974" y="5055258"/>
            <a:ext cx="7376799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90" y="818128"/>
            <a:ext cx="9652382" cy="183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2239" y="3043609"/>
            <a:ext cx="8927534" cy="11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"/>
          <p:cNvSpPr txBox="1"/>
          <p:nvPr>
            <p:ph type="title"/>
          </p:nvPr>
        </p:nvSpPr>
        <p:spPr>
          <a:xfrm>
            <a:off x="9280579" y="640080"/>
            <a:ext cx="2475552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Alias de Columnas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884" y="827649"/>
            <a:ext cx="9090494" cy="54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3" name="Google Shape;1453;p1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4" name="Google Shape;1454;p12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0"/>
          <p:cNvSpPr txBox="1"/>
          <p:nvPr>
            <p:ph type="title"/>
          </p:nvPr>
        </p:nvSpPr>
        <p:spPr>
          <a:xfrm>
            <a:off x="296590" y="5859349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Actualizando filas en una tabla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57" name="Google Shape;1457;p12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8" name="Google Shape;145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974" y="5055258"/>
            <a:ext cx="7376799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90" y="462131"/>
            <a:ext cx="11534936" cy="421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6" name="Google Shape;1466;p12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7" name="Google Shape;1467;p12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2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21"/>
          <p:cNvSpPr txBox="1"/>
          <p:nvPr>
            <p:ph type="title"/>
          </p:nvPr>
        </p:nvSpPr>
        <p:spPr>
          <a:xfrm>
            <a:off x="296590" y="5859349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Actualizando filas en una tabla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70" name="Google Shape;1470;p12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974" y="5055258"/>
            <a:ext cx="7376799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47" y="691218"/>
            <a:ext cx="11631559" cy="368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9" name="Google Shape;1479;p1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0" name="Google Shape;1480;p12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2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2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Eliminando filas de una tabla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83" name="Google Shape;1483;p12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1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6712" t="0"/>
          <a:stretch/>
        </p:blipFill>
        <p:spPr>
          <a:xfrm>
            <a:off x="8067544" y="5343721"/>
            <a:ext cx="3930954" cy="85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91" y="359413"/>
            <a:ext cx="7334124" cy="10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9116" y="1547999"/>
            <a:ext cx="7376799" cy="102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916" y="2610370"/>
            <a:ext cx="7961619" cy="216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3"/>
          <p:cNvSpPr/>
          <p:nvPr/>
        </p:nvSpPr>
        <p:spPr>
          <a:xfrm>
            <a:off x="0" y="0"/>
            <a:ext cx="1219045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23"/>
          <p:cNvSpPr/>
          <p:nvPr/>
        </p:nvSpPr>
        <p:spPr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23"/>
          <p:cNvSpPr txBox="1"/>
          <p:nvPr>
            <p:ph type="title"/>
          </p:nvPr>
        </p:nvSpPr>
        <p:spPr>
          <a:xfrm>
            <a:off x="1097280" y="516835"/>
            <a:ext cx="5977937" cy="1666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Eliminando filas de una tabla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495" name="Google Shape;1495;p123"/>
          <p:cNvSpPr txBox="1"/>
          <p:nvPr>
            <p:ph idx="1" type="body"/>
          </p:nvPr>
        </p:nvSpPr>
        <p:spPr>
          <a:xfrm>
            <a:off x="1097279" y="2236304"/>
            <a:ext cx="5977938" cy="3652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FFFFFF"/>
                </a:solidFill>
              </a:rPr>
              <a:t>TUNCATE elimina todas las filas de una table, dejando la tabla vacía con la estructura intacta.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FFFFFF"/>
                </a:solidFill>
              </a:rPr>
              <a:t>Realmente, es un commando DDL, por lo cual, es dicifil deshacer los cambios.</a:t>
            </a:r>
            <a:endParaRPr/>
          </a:p>
        </p:txBody>
      </p:sp>
      <p:sp>
        <p:nvSpPr>
          <p:cNvPr id="1496" name="Google Shape;1496;p123"/>
          <p:cNvSpPr/>
          <p:nvPr/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123"/>
          <p:cNvPicPr preferRelativeResize="0"/>
          <p:nvPr/>
        </p:nvPicPr>
        <p:blipFill rotWithShape="1">
          <a:blip r:embed="rId3">
            <a:alphaModFix/>
          </a:blip>
          <a:srcRect b="6578" l="0" r="47889" t="1"/>
          <a:stretch/>
        </p:blipFill>
        <p:spPr>
          <a:xfrm>
            <a:off x="8064529" y="5091396"/>
            <a:ext cx="3609294" cy="43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23"/>
          <p:cNvSpPr/>
          <p:nvPr/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9" name="Google Shape;1499;p123"/>
          <p:cNvPicPr preferRelativeResize="0"/>
          <p:nvPr/>
        </p:nvPicPr>
        <p:blipFill rotWithShape="1">
          <a:blip r:embed="rId4">
            <a:alphaModFix/>
          </a:blip>
          <a:srcRect b="6578" l="0" r="45411" t="0"/>
          <a:stretch/>
        </p:blipFill>
        <p:spPr>
          <a:xfrm>
            <a:off x="8032525" y="1547716"/>
            <a:ext cx="3609294" cy="41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2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Transacciones </a:t>
            </a:r>
            <a:endParaRPr/>
          </a:p>
        </p:txBody>
      </p:sp>
      <p:sp>
        <p:nvSpPr>
          <p:cNvPr id="1505" name="Google Shape;1505;p12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COMMIT, SAVEPOINT Y ROLLBACK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25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25"/>
          <p:cNvSpPr txBox="1"/>
          <p:nvPr>
            <p:ph type="title"/>
          </p:nvPr>
        </p:nvSpPr>
        <p:spPr>
          <a:xfrm>
            <a:off x="492370" y="516835"/>
            <a:ext cx="3317630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Control explícito de Transacciones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13" name="Google Shape;1513;p125"/>
          <p:cNvSpPr txBox="1"/>
          <p:nvPr>
            <p:ph idx="1" type="body"/>
          </p:nvPr>
        </p:nvSpPr>
        <p:spPr>
          <a:xfrm>
            <a:off x="492371" y="2653800"/>
            <a:ext cx="3084844" cy="333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52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-US" sz="1500">
                <a:solidFill>
                  <a:srgbClr val="FFFFFF"/>
                </a:solidFill>
              </a:rPr>
              <a:t>Transacciones cumplen criterios ACID: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Atomicity (Atomicidad)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Consistency (Consistecia)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Isolation (Aislamiento)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Durability (Durabilidad)</a:t>
            </a:r>
            <a:endParaRPr/>
          </a:p>
          <a:p>
            <a:pPr indent="-9525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500"/>
              <a:buChar char=" "/>
            </a:pPr>
            <a:r>
              <a:rPr lang="en-US" sz="1500">
                <a:solidFill>
                  <a:srgbClr val="FFFFFF"/>
                </a:solidFill>
              </a:rPr>
              <a:t>Eventos Transacciones</a:t>
            </a:r>
            <a:endParaRPr sz="1500">
              <a:solidFill>
                <a:srgbClr val="FFFFFF"/>
              </a:solidFill>
            </a:endParaRPr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DML se ejecuta en ambiente de usuario (Aislado)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SAVEPOINT es un punto intermedio de recuperación.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COMMIT o ROLLBACK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◦"/>
            </a:pPr>
            <a:r>
              <a:rPr lang="en-US" sz="1300">
                <a:solidFill>
                  <a:srgbClr val="FFFFFF"/>
                </a:solidFill>
              </a:rPr>
              <a:t>DDL o DCL realiza COMMIT automatico</a:t>
            </a:r>
            <a:endParaRPr sz="1300">
              <a:solidFill>
                <a:srgbClr val="FFFFFF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514" name="Google Shape;1514;p1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2510" y="870857"/>
            <a:ext cx="8173620" cy="511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2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2" name="Google Shape;1522;p12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3" name="Google Shape;1523;p12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2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Devolviendo cambios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26" name="Google Shape;1526;p12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1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9819" t="0"/>
          <a:stretch/>
        </p:blipFill>
        <p:spPr>
          <a:xfrm>
            <a:off x="252958" y="348326"/>
            <a:ext cx="6066332" cy="288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26"/>
          <p:cNvPicPr preferRelativeResize="0"/>
          <p:nvPr/>
        </p:nvPicPr>
        <p:blipFill rotWithShape="1">
          <a:blip r:embed="rId4">
            <a:alphaModFix/>
          </a:blip>
          <a:srcRect b="0" l="1" r="55938" t="0"/>
          <a:stretch/>
        </p:blipFill>
        <p:spPr>
          <a:xfrm>
            <a:off x="6572249" y="2950986"/>
            <a:ext cx="5366793" cy="183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2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5" name="Google Shape;1535;p12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1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7" name="Google Shape;1537;p1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26886" t="0"/>
          <a:stretch/>
        </p:blipFill>
        <p:spPr>
          <a:xfrm>
            <a:off x="290409" y="750093"/>
            <a:ext cx="7085091" cy="535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27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27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Devolviendo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o confirmando cambios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540" name="Google Shape;1540;p127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7" name="Google Shape;1547;p12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8" name="Google Shape;1548;p12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2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2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Implementando consistencia de lectura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51" name="Google Shape;1551;p12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2" name="Google Shape;1552;p1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577" y="151620"/>
            <a:ext cx="9169639" cy="460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2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9" name="Google Shape;1559;p12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0" name="Google Shape;1560;p129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29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29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Bloqueando filas en sentencias SELECT</a:t>
            </a:r>
            <a:endParaRPr/>
          </a:p>
        </p:txBody>
      </p:sp>
      <p:sp>
        <p:nvSpPr>
          <p:cNvPr id="1563" name="Google Shape;1563;p129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4" name="Google Shape;1564;p1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27" y="1344238"/>
            <a:ext cx="10528546" cy="243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 de Concatenación</a:t>
            </a:r>
            <a:endParaRPr/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83" y="2134494"/>
            <a:ext cx="10728234" cy="407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3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3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1" name="Google Shape;1571;p13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2" name="Google Shape;1572;p13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3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Bloqueando filas en sentencias SELECT</a:t>
            </a:r>
            <a:endParaRPr/>
          </a:p>
        </p:txBody>
      </p:sp>
      <p:sp>
        <p:nvSpPr>
          <p:cNvPr id="1575" name="Google Shape;1575;p13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1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45" y="971662"/>
            <a:ext cx="11455110" cy="3322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Gestionando objetos</a:t>
            </a:r>
            <a:endParaRPr/>
          </a:p>
        </p:txBody>
      </p:sp>
      <p:sp>
        <p:nvSpPr>
          <p:cNvPr id="1582" name="Google Shape;1582;p131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TABLAS, VISTAS, SECUENCIAS, ÍNDICES Y SINÓNIMOS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3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9" name="Google Shape;1589;p13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0" name="Google Shape;1590;p13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3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Objetos de base de datos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93" name="Google Shape;1593;p13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1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814" y="161969"/>
            <a:ext cx="10075166" cy="466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3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1" name="Google Shape;1601;p13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2" name="Google Shape;1602;p13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3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Reglas de nombrado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05" name="Google Shape;1605;p13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 txBox="1"/>
          <p:nvPr>
            <p:ph idx="1" type="body"/>
          </p:nvPr>
        </p:nvSpPr>
        <p:spPr>
          <a:xfrm>
            <a:off x="1207658" y="687458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/>
              <a:t>Nombres de tablas y columnas:</a:t>
            </a:r>
            <a:endParaRPr/>
          </a:p>
          <a:p>
            <a:pPr indent="-20320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200"/>
              <a:buChar char="◦"/>
            </a:pPr>
            <a:r>
              <a:rPr lang="en-US" sz="3200"/>
              <a:t>Debe comenzar con una letra</a:t>
            </a:r>
            <a:endParaRPr/>
          </a:p>
          <a:p>
            <a:pPr indent="-20320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</a:pPr>
            <a:r>
              <a:rPr lang="en-US" sz="3200"/>
              <a:t>Debe tener entre 1 y 30 caracteres de longitud (</a:t>
            </a:r>
            <a:r>
              <a:rPr i="1" lang="en-US" sz="3200"/>
              <a:t>Oracle</a:t>
            </a:r>
            <a:r>
              <a:rPr lang="en-US" sz="3200"/>
              <a:t>)</a:t>
            </a:r>
            <a:endParaRPr/>
          </a:p>
          <a:p>
            <a:pPr indent="-20320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</a:pPr>
            <a:r>
              <a:rPr lang="en-US" sz="3200"/>
              <a:t>Debe contener solo A – Z, a – z, 0–9, _, $ y #</a:t>
            </a:r>
            <a:endParaRPr/>
          </a:p>
          <a:p>
            <a:pPr indent="-20320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</a:pPr>
            <a:r>
              <a:rPr lang="en-US" sz="3200"/>
              <a:t>No debe duplicar el nombre de otro objeto propiedad del mismo usuario.</a:t>
            </a:r>
            <a:endParaRPr/>
          </a:p>
          <a:p>
            <a:pPr indent="-20320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</a:pPr>
            <a:r>
              <a:rPr lang="en-US" sz="3200"/>
              <a:t>No debe ser una palabra reservada para el servidor Oracle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4" name="Google Shape;1614;p13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3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Crear tablas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17" name="Google Shape;1617;p13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8" name="Google Shape;161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350" y="5231473"/>
            <a:ext cx="8177559" cy="8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3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82" y="1318145"/>
            <a:ext cx="10549430" cy="295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3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6" name="Google Shape;1626;p13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7" name="Google Shape;1627;p13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3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3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Tipos de Datos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30" name="Google Shape;1630;p13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1" name="Google Shape;163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720" y="4673093"/>
            <a:ext cx="7096359" cy="199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3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40" y="135146"/>
            <a:ext cx="7096359" cy="453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3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9" name="Google Shape;1639;p13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13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3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Restricciones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43" name="Google Shape;1643;p13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4" name="Google Shape;164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493" y="5101590"/>
            <a:ext cx="7352413" cy="159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13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49" y="364832"/>
            <a:ext cx="8390517" cy="182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4371" y="2352839"/>
            <a:ext cx="8209535" cy="24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36"/>
          <p:cNvSpPr txBox="1"/>
          <p:nvPr/>
        </p:nvSpPr>
        <p:spPr>
          <a:xfrm>
            <a:off x="248094" y="2415639"/>
            <a:ext cx="297908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NULL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KEY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3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3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4" name="Google Shape;1654;p13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5" name="Google Shape;1655;p13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3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3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Restricciones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58" name="Google Shape;1658;p13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9" name="Google Shape;1659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493" y="5101590"/>
            <a:ext cx="7352413" cy="159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55" y="326754"/>
            <a:ext cx="11386547" cy="423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7" name="Google Shape;1667;p13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8" name="Google Shape;1668;p13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3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Restricciones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71" name="Google Shape;1671;p13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493" y="5101590"/>
            <a:ext cx="7352413" cy="159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9" y="171017"/>
            <a:ext cx="7725330" cy="361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072" y="3880734"/>
            <a:ext cx="7315834" cy="104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3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1" name="Google Shape;1681;p13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2" name="Google Shape;1682;p1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3" name="Google Shape;168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29" y="1046020"/>
            <a:ext cx="7079972" cy="504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39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39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Ejemplo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CREATE TABLE</a:t>
            </a:r>
            <a:endParaRPr/>
          </a:p>
        </p:txBody>
      </p:sp>
      <p:sp>
        <p:nvSpPr>
          <p:cNvPr id="1686" name="Google Shape;1686;p139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 txBox="1"/>
          <p:nvPr>
            <p:ph type="title"/>
          </p:nvPr>
        </p:nvSpPr>
        <p:spPr>
          <a:xfrm>
            <a:off x="8903207" y="640079"/>
            <a:ext cx="2852924" cy="44776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Cadenas de caracteres literales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689" y="805502"/>
            <a:ext cx="10652993" cy="559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3" name="Google Shape;1693;p1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4" name="Google Shape;1694;p14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4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4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Creando tablas con subconsulta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97" name="Google Shape;1697;p14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8" name="Google Shape;1698;p1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09" y="114185"/>
            <a:ext cx="10589885" cy="32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40"/>
          <p:cNvPicPr preferRelativeResize="0"/>
          <p:nvPr/>
        </p:nvPicPr>
        <p:blipFill rotWithShape="1">
          <a:blip r:embed="rId4">
            <a:alphaModFix/>
          </a:blip>
          <a:srcRect b="0" l="0" r="37652" t="0"/>
          <a:stretch/>
        </p:blipFill>
        <p:spPr>
          <a:xfrm>
            <a:off x="7223061" y="5355818"/>
            <a:ext cx="4568889" cy="104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856" y="3542044"/>
            <a:ext cx="8978187" cy="115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4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7" name="Google Shape;1707;p14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8" name="Google Shape;1708;p14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4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4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</a:t>
            </a:r>
            <a:endParaRPr/>
          </a:p>
        </p:txBody>
      </p:sp>
      <p:sp>
        <p:nvSpPr>
          <p:cNvPr id="1711" name="Google Shape;1711;p14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2" name="Google Shape;1712;p1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7221" t="0"/>
          <a:stretch/>
        </p:blipFill>
        <p:spPr>
          <a:xfrm>
            <a:off x="418245" y="715181"/>
            <a:ext cx="11352303" cy="3847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4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4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9" name="Google Shape;1719;p14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0" name="Google Shape;1720;p14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4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4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(Column)</a:t>
            </a:r>
            <a:endParaRPr/>
          </a:p>
        </p:txBody>
      </p:sp>
      <p:sp>
        <p:nvSpPr>
          <p:cNvPr id="1723" name="Google Shape;1723;p14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4" name="Google Shape;1724;p1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63" y="282772"/>
            <a:ext cx="10479709" cy="447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4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4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1" name="Google Shape;1731;p14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2" name="Google Shape;1732;p14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4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4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(Column)</a:t>
            </a:r>
            <a:endParaRPr/>
          </a:p>
        </p:txBody>
      </p:sp>
      <p:sp>
        <p:nvSpPr>
          <p:cNvPr id="1735" name="Google Shape;1735;p14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928" y="551116"/>
            <a:ext cx="9816233" cy="130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927" y="2009904"/>
            <a:ext cx="9816234" cy="131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927" y="3421592"/>
            <a:ext cx="9816233" cy="130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4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4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5" name="Google Shape;1745;p14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6" name="Google Shape;1746;p14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4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4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(Column)</a:t>
            </a:r>
            <a:endParaRPr/>
          </a:p>
        </p:txBody>
      </p:sp>
      <p:sp>
        <p:nvSpPr>
          <p:cNvPr id="1749" name="Google Shape;1749;p14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0" name="Google Shape;175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75" y="723338"/>
            <a:ext cx="11696825" cy="379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4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4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7" name="Google Shape;1757;p14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8" name="Google Shape;1758;p14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4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4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(Constraint)</a:t>
            </a:r>
            <a:endParaRPr/>
          </a:p>
        </p:txBody>
      </p:sp>
      <p:sp>
        <p:nvSpPr>
          <p:cNvPr id="1761" name="Google Shape;1761;p14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2" name="Google Shape;176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29" y="237832"/>
            <a:ext cx="8890212" cy="330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3235" y="3306074"/>
            <a:ext cx="9104052" cy="19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4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4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0" name="Google Shape;1770;p14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1" name="Google Shape;1771;p14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4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4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(Constraint)</a:t>
            </a:r>
            <a:endParaRPr/>
          </a:p>
        </p:txBody>
      </p:sp>
      <p:sp>
        <p:nvSpPr>
          <p:cNvPr id="1774" name="Google Shape;1774;p14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5" name="Google Shape;1775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25" y="295384"/>
            <a:ext cx="11376459" cy="446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4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4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2" name="Google Shape;1782;p14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3" name="Google Shape;1783;p14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4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4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(Constraint)</a:t>
            </a:r>
            <a:endParaRPr/>
          </a:p>
        </p:txBody>
      </p:sp>
      <p:sp>
        <p:nvSpPr>
          <p:cNvPr id="1786" name="Google Shape;1786;p14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7" name="Google Shape;178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7154" y="5139690"/>
            <a:ext cx="6247030" cy="142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980" y="330680"/>
            <a:ext cx="10816040" cy="439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4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4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5" name="Google Shape;1795;p14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6" name="Google Shape;1796;p14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4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4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 (Constraint)</a:t>
            </a:r>
            <a:endParaRPr/>
          </a:p>
        </p:txBody>
      </p:sp>
      <p:sp>
        <p:nvSpPr>
          <p:cNvPr id="1799" name="Google Shape;1799;p14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0" name="Google Shape;1800;p148"/>
          <p:cNvPicPr preferRelativeResize="0"/>
          <p:nvPr/>
        </p:nvPicPr>
        <p:blipFill rotWithShape="1">
          <a:blip r:embed="rId3">
            <a:alphaModFix/>
          </a:blip>
          <a:srcRect b="0" l="0" r="40493" t="0"/>
          <a:stretch/>
        </p:blipFill>
        <p:spPr>
          <a:xfrm>
            <a:off x="181610" y="453235"/>
            <a:ext cx="4763368" cy="10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48"/>
          <p:cNvPicPr preferRelativeResize="0"/>
          <p:nvPr/>
        </p:nvPicPr>
        <p:blipFill rotWithShape="1">
          <a:blip r:embed="rId4">
            <a:alphaModFix/>
          </a:blip>
          <a:srcRect b="0" l="0" r="40493" t="0"/>
          <a:stretch/>
        </p:blipFill>
        <p:spPr>
          <a:xfrm>
            <a:off x="6319810" y="1434764"/>
            <a:ext cx="4763368" cy="107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48"/>
          <p:cNvPicPr preferRelativeResize="0"/>
          <p:nvPr/>
        </p:nvPicPr>
        <p:blipFill rotWithShape="1">
          <a:blip r:embed="rId5">
            <a:alphaModFix/>
          </a:blip>
          <a:srcRect b="0" l="1" r="40493" t="0"/>
          <a:stretch/>
        </p:blipFill>
        <p:spPr>
          <a:xfrm>
            <a:off x="1065197" y="2872066"/>
            <a:ext cx="4763368" cy="12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48"/>
          <p:cNvPicPr preferRelativeResize="0"/>
          <p:nvPr/>
        </p:nvPicPr>
        <p:blipFill rotWithShape="1">
          <a:blip r:embed="rId6">
            <a:alphaModFix/>
          </a:blip>
          <a:srcRect b="0" l="0" r="40493" t="0"/>
          <a:stretch/>
        </p:blipFill>
        <p:spPr>
          <a:xfrm>
            <a:off x="7126705" y="3792590"/>
            <a:ext cx="4763368" cy="1085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4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4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0" name="Google Shape;1810;p14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1" name="Google Shape;1811;p149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49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49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</a:t>
            </a:r>
            <a:endParaRPr/>
          </a:p>
        </p:txBody>
      </p:sp>
      <p:sp>
        <p:nvSpPr>
          <p:cNvPr id="1814" name="Google Shape;1814;p149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5" name="Google Shape;181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71" y="585338"/>
            <a:ext cx="10645451" cy="417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"/>
          <p:cNvSpPr txBox="1"/>
          <p:nvPr>
            <p:ph type="title"/>
          </p:nvPr>
        </p:nvSpPr>
        <p:spPr>
          <a:xfrm>
            <a:off x="8096885" y="640080"/>
            <a:ext cx="3659246" cy="4978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Operador Comilla (q)</a:t>
            </a: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13" y="414067"/>
            <a:ext cx="11680367" cy="546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5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5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2" name="Google Shape;1822;p15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3" name="Google Shape;1823;p15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5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5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ALTER TABLE</a:t>
            </a:r>
            <a:endParaRPr/>
          </a:p>
        </p:txBody>
      </p:sp>
      <p:sp>
        <p:nvSpPr>
          <p:cNvPr id="1826" name="Google Shape;1826;p15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7" name="Google Shape;1827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00" y="684986"/>
            <a:ext cx="11136236" cy="17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399" y="2762250"/>
            <a:ext cx="10957803" cy="174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5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5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5" name="Google Shape;1835;p15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6" name="Google Shape;1836;p15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5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5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Vistas</a:t>
            </a:r>
            <a:endParaRPr/>
          </a:p>
        </p:txBody>
      </p:sp>
      <p:pic>
        <p:nvPicPr>
          <p:cNvPr id="1839" name="Google Shape;183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24" y="107006"/>
            <a:ext cx="5471509" cy="34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5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1" name="Google Shape;1841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0176" y="5144757"/>
            <a:ext cx="6831324" cy="14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51"/>
          <p:cNvPicPr preferRelativeResize="0"/>
          <p:nvPr/>
        </p:nvPicPr>
        <p:blipFill rotWithShape="1">
          <a:blip r:embed="rId5">
            <a:alphaModFix/>
          </a:blip>
          <a:srcRect b="0" l="0" r="18593" t="0"/>
          <a:stretch/>
        </p:blipFill>
        <p:spPr>
          <a:xfrm>
            <a:off x="5781757" y="3280360"/>
            <a:ext cx="6124366" cy="147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5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5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9" name="Google Shape;1849;p15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0" name="Google Shape;1850;p15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15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5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Vistas</a:t>
            </a:r>
            <a:endParaRPr/>
          </a:p>
        </p:txBody>
      </p:sp>
      <p:sp>
        <p:nvSpPr>
          <p:cNvPr id="1853" name="Google Shape;1853;p15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4" name="Google Shape;1854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323" y="379215"/>
            <a:ext cx="9276571" cy="214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967" y="2960209"/>
            <a:ext cx="9623838" cy="2983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5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2" name="Google Shape;1862;p15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3" name="Google Shape;1863;p15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5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5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Vistas simples y complejas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66" name="Google Shape;1866;p15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1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691" y="276727"/>
            <a:ext cx="8089460" cy="21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35" y="2516929"/>
            <a:ext cx="7541406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1225" y="5096776"/>
            <a:ext cx="4816926" cy="161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5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5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6" name="Google Shape;1876;p15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7" name="Google Shape;1877;p15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5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5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Operaciones DML en Vistas</a:t>
            </a:r>
            <a:endParaRPr/>
          </a:p>
        </p:txBody>
      </p:sp>
      <p:sp>
        <p:nvSpPr>
          <p:cNvPr id="1880" name="Google Shape;1880;p15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81" name="Google Shape;1881;p154"/>
          <p:cNvGraphicFramePr/>
          <p:nvPr/>
        </p:nvGraphicFramePr>
        <p:xfrm>
          <a:off x="228600" y="32385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{154D521D-A7E9-4165-8274-214FD3FA833A}</a:tableStyleId>
              </a:tblPr>
              <a:tblGrid>
                <a:gridCol w="3911600"/>
                <a:gridCol w="3911600"/>
                <a:gridCol w="3911600"/>
              </a:tblGrid>
              <a:tr h="443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/>
                        <a:t>Por lo general, puede realizar operaciones DML en vistas simples.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/>
                        <a:t>No puede eliminar una fila si la vista contiene lo siguiente:</a:t>
                      </a:r>
                      <a:endParaRPr/>
                    </a:p>
                    <a:p>
                      <a:pPr indent="-285750" lvl="1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 u="none" cap="none" strike="noStrike"/>
                        <a:t>Funciones de grupo</a:t>
                      </a:r>
                      <a:endParaRPr/>
                    </a:p>
                    <a:p>
                      <a:pPr indent="-285750" lvl="1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 u="none" cap="none" strike="noStrike"/>
                        <a:t>Una cláusula GROUP BY</a:t>
                      </a:r>
                      <a:endParaRPr/>
                    </a:p>
                    <a:p>
                      <a:pPr indent="-285750" lvl="1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 u="none" cap="none" strike="noStrike"/>
                        <a:t>La palabra clave DISTINCT</a:t>
                      </a:r>
                      <a:endParaRPr/>
                    </a:p>
                    <a:p>
                      <a:pPr indent="-285750" lvl="1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 u="none" cap="none" strike="noStrike"/>
                        <a:t>La palabra clave pseudocolumn ROWNUM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No puede modificar datos en una vista si contiene: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Funciones de grupo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Una cláusula GROUP BY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La palabra clave DISTINCT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La palabra clave pseudocolumn ROWNUM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Columnas definidas por expresiones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No puede agregar datos a través de una vista si la vista incluye: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Funciones de grupo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Una cláusula GROUP BY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La palabra clave DISTINCT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La palabra clave pseudocolumn ROWNUM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Columnas definidas por expresiones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Char char="•"/>
                      </a:pPr>
                      <a:r>
                        <a:rPr lang="en-US" sz="2200"/>
                        <a:t>columnas NOT NULL en las tablas base que no están seleccionadas por la vista.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5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5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8" name="Google Shape;1888;p15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15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15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5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Vistas</a:t>
            </a:r>
            <a:endParaRPr/>
          </a:p>
        </p:txBody>
      </p:sp>
      <p:sp>
        <p:nvSpPr>
          <p:cNvPr id="1892" name="Google Shape;1892;p15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3" name="Google Shape;189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97" y="183564"/>
            <a:ext cx="7541406" cy="180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342" y="2152943"/>
            <a:ext cx="7523116" cy="21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55"/>
          <p:cNvPicPr preferRelativeResize="0"/>
          <p:nvPr/>
        </p:nvPicPr>
        <p:blipFill rotWithShape="1">
          <a:blip r:embed="rId5">
            <a:alphaModFix/>
          </a:blip>
          <a:srcRect b="0" l="0" r="61566" t="0"/>
          <a:stretch/>
        </p:blipFill>
        <p:spPr>
          <a:xfrm>
            <a:off x="191696" y="3905281"/>
            <a:ext cx="3883455" cy="93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5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5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2" name="Google Shape;1902;p15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3" name="Google Shape;1903;p15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15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5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Secuencias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6" name="Google Shape;1906;p15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7" name="Google Shape;1907;p156"/>
          <p:cNvPicPr preferRelativeResize="0"/>
          <p:nvPr/>
        </p:nvPicPr>
        <p:blipFill rotWithShape="1">
          <a:blip r:embed="rId3">
            <a:alphaModFix/>
          </a:blip>
          <a:srcRect b="0" l="0" r="33541" t="0"/>
          <a:stretch/>
        </p:blipFill>
        <p:spPr>
          <a:xfrm>
            <a:off x="8045520" y="5060611"/>
            <a:ext cx="3936930" cy="168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56"/>
          <p:cNvPicPr preferRelativeResize="0"/>
          <p:nvPr/>
        </p:nvPicPr>
        <p:blipFill rotWithShape="1">
          <a:blip r:embed="rId4">
            <a:alphaModFix/>
          </a:blip>
          <a:srcRect b="0" l="0" r="32225" t="0"/>
          <a:stretch/>
        </p:blipFill>
        <p:spPr>
          <a:xfrm>
            <a:off x="183101" y="269538"/>
            <a:ext cx="5098762" cy="218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659" y="5257490"/>
            <a:ext cx="3751541" cy="110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156"/>
          <p:cNvSpPr txBox="1"/>
          <p:nvPr/>
        </p:nvSpPr>
        <p:spPr>
          <a:xfrm>
            <a:off x="5464964" y="307638"/>
            <a:ext cx="65174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Retorna el siguiente valor disponible de la secuencia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CURRVAL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Obtiene el valor actual de la secuencia.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1" name="Google Shape;1911;p156"/>
          <p:cNvPicPr preferRelativeResize="0"/>
          <p:nvPr/>
        </p:nvPicPr>
        <p:blipFill rotWithShape="1">
          <a:blip r:embed="rId6">
            <a:alphaModFix/>
          </a:blip>
          <a:srcRect b="0" l="0" r="34531" t="0"/>
          <a:stretch/>
        </p:blipFill>
        <p:spPr>
          <a:xfrm>
            <a:off x="6559838" y="1761278"/>
            <a:ext cx="4925298" cy="19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56"/>
          <p:cNvPicPr preferRelativeResize="0"/>
          <p:nvPr/>
        </p:nvPicPr>
        <p:blipFill rotWithShape="1">
          <a:blip r:embed="rId7">
            <a:alphaModFix/>
          </a:blip>
          <a:srcRect b="0" l="0" r="32225" t="0"/>
          <a:stretch/>
        </p:blipFill>
        <p:spPr>
          <a:xfrm>
            <a:off x="183101" y="4041016"/>
            <a:ext cx="5098762" cy="68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5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5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9" name="Google Shape;1919;p15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0" name="Google Shape;1920;p15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15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5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Indices</a:t>
            </a:r>
            <a:endParaRPr/>
          </a:p>
        </p:txBody>
      </p:sp>
      <p:sp>
        <p:nvSpPr>
          <p:cNvPr id="1923" name="Google Shape;1923;p15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4" name="Google Shape;1924;p1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4712" t="0"/>
          <a:stretch/>
        </p:blipFill>
        <p:spPr>
          <a:xfrm>
            <a:off x="224860" y="1148840"/>
            <a:ext cx="4299284" cy="8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069" y="5113511"/>
            <a:ext cx="1170533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57"/>
          <p:cNvPicPr preferRelativeResize="0"/>
          <p:nvPr/>
        </p:nvPicPr>
        <p:blipFill rotWithShape="1">
          <a:blip r:embed="rId5">
            <a:alphaModFix/>
          </a:blip>
          <a:srcRect b="0" l="0" r="29077" t="0"/>
          <a:stretch/>
        </p:blipFill>
        <p:spPr>
          <a:xfrm>
            <a:off x="5670033" y="5360901"/>
            <a:ext cx="6253261" cy="90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57"/>
          <p:cNvPicPr preferRelativeResize="0"/>
          <p:nvPr/>
        </p:nvPicPr>
        <p:blipFill rotWithShape="1">
          <a:blip r:embed="rId6">
            <a:alphaModFix/>
          </a:blip>
          <a:srcRect b="0" l="0" r="43869" t="0"/>
          <a:stretch/>
        </p:blipFill>
        <p:spPr>
          <a:xfrm>
            <a:off x="224860" y="3408179"/>
            <a:ext cx="4222768" cy="69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4882" y="111711"/>
            <a:ext cx="7382896" cy="47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5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5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5" name="Google Shape;1935;p15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6" name="Google Shape;1936;p15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5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5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Indices</a:t>
            </a:r>
            <a:endParaRPr/>
          </a:p>
        </p:txBody>
      </p:sp>
      <p:sp>
        <p:nvSpPr>
          <p:cNvPr id="1939" name="Google Shape;1939;p15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0" name="Google Shape;194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069" y="5113511"/>
            <a:ext cx="1170533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035" y="384396"/>
            <a:ext cx="9703256" cy="315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58"/>
          <p:cNvPicPr preferRelativeResize="0"/>
          <p:nvPr/>
        </p:nvPicPr>
        <p:blipFill rotWithShape="1">
          <a:blip r:embed="rId5">
            <a:alphaModFix/>
          </a:blip>
          <a:srcRect b="0" l="0" r="23399" t="0"/>
          <a:stretch/>
        </p:blipFill>
        <p:spPr>
          <a:xfrm>
            <a:off x="4668289" y="3362231"/>
            <a:ext cx="7219676" cy="16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5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5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9" name="Google Shape;1949;p15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0" name="Google Shape;1950;p159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159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59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Sinonimos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53" name="Google Shape;1953;p159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4" name="Google Shape;1954;p1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530" y="960840"/>
            <a:ext cx="10897536" cy="145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59"/>
          <p:cNvPicPr preferRelativeResize="0"/>
          <p:nvPr/>
        </p:nvPicPr>
        <p:blipFill rotWithShape="1">
          <a:blip r:embed="rId4">
            <a:alphaModFix/>
          </a:blip>
          <a:srcRect b="0" l="0" r="39305" t="0"/>
          <a:stretch/>
        </p:blipFill>
        <p:spPr>
          <a:xfrm>
            <a:off x="5765551" y="5373868"/>
            <a:ext cx="6157533" cy="104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551" y="3087259"/>
            <a:ext cx="10897536" cy="10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1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Filas Duplicadas</a:t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599" y="812810"/>
            <a:ext cx="10033511" cy="6045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60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Consultas jerárquicas</a:t>
            </a:r>
            <a:endParaRPr/>
          </a:p>
        </p:txBody>
      </p:sp>
      <p:sp>
        <p:nvSpPr>
          <p:cNvPr id="1962" name="Google Shape;1962;p160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START WITH … CONNECT BY PRIOR …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WITH CLAUSE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6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6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9" name="Google Shape;1969;p16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0" name="Google Shape;1970;p16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16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6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</a:t>
            </a:r>
            <a:endParaRPr/>
          </a:p>
        </p:txBody>
      </p:sp>
      <p:sp>
        <p:nvSpPr>
          <p:cNvPr id="1973" name="Google Shape;1973;p16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4" name="Google Shape;197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771" y="285008"/>
            <a:ext cx="9091251" cy="465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6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6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1" name="Google Shape;1981;p16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2" name="Google Shape;1982;p16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16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6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(START WITH ... CONNECT BY PRIOR …)</a:t>
            </a:r>
            <a:endParaRPr/>
          </a:p>
        </p:txBody>
      </p:sp>
      <p:sp>
        <p:nvSpPr>
          <p:cNvPr id="1985" name="Google Shape;1985;p16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6" name="Google Shape;1986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30" y="608303"/>
            <a:ext cx="11384334" cy="383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6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6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3" name="Google Shape;1993;p16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4" name="Google Shape;1994;p16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6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6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(START WITH ... CONNECT BY PRIOR …)</a:t>
            </a:r>
            <a:endParaRPr/>
          </a:p>
        </p:txBody>
      </p:sp>
      <p:sp>
        <p:nvSpPr>
          <p:cNvPr id="1997" name="Google Shape;1997;p16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8" name="Google Shape;199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75" y="459676"/>
            <a:ext cx="7992549" cy="54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75" y="1348668"/>
            <a:ext cx="7992549" cy="54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603" y="2441620"/>
            <a:ext cx="6572058" cy="220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6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6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7" name="Google Shape;2007;p16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8" name="Google Shape;2008;p16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16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6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</a:t>
            </a:r>
            <a:endParaRPr/>
          </a:p>
        </p:txBody>
      </p:sp>
      <p:sp>
        <p:nvSpPr>
          <p:cNvPr id="2011" name="Google Shape;2011;p16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2" name="Google Shape;2012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731" y="5106017"/>
            <a:ext cx="5002297" cy="167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58" y="161478"/>
            <a:ext cx="7230483" cy="150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7382" y="1927161"/>
            <a:ext cx="7193903" cy="170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3453" y="182816"/>
            <a:ext cx="4157832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5462" y="2089785"/>
            <a:ext cx="2812238" cy="307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6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6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3" name="Google Shape;2023;p16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4" name="Google Shape;2024;p16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16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6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(LEVEL)</a:t>
            </a:r>
            <a:endParaRPr/>
          </a:p>
        </p:txBody>
      </p:sp>
      <p:sp>
        <p:nvSpPr>
          <p:cNvPr id="2027" name="Google Shape;2027;p16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8" name="Google Shape;202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197" y="384139"/>
            <a:ext cx="9648347" cy="437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6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5" name="Google Shape;2035;p16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6" name="Google Shape;2036;p16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16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6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(LEVEL)</a:t>
            </a:r>
            <a:endParaRPr/>
          </a:p>
        </p:txBody>
      </p:sp>
      <p:sp>
        <p:nvSpPr>
          <p:cNvPr id="2039" name="Google Shape;2039;p16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0" name="Google Shape;2040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433" y="118004"/>
            <a:ext cx="10303928" cy="246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66"/>
          <p:cNvPicPr preferRelativeResize="0"/>
          <p:nvPr/>
        </p:nvPicPr>
        <p:blipFill rotWithShape="1">
          <a:blip r:embed="rId4">
            <a:alphaModFix/>
          </a:blip>
          <a:srcRect b="43182" l="0" r="45966" t="0"/>
          <a:stretch/>
        </p:blipFill>
        <p:spPr>
          <a:xfrm>
            <a:off x="7872598" y="2641471"/>
            <a:ext cx="2643001" cy="39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6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6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8" name="Google Shape;2048;p16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9" name="Google Shape;2049;p16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6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6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(LEVEL)</a:t>
            </a:r>
            <a:endParaRPr/>
          </a:p>
        </p:txBody>
      </p:sp>
      <p:sp>
        <p:nvSpPr>
          <p:cNvPr id="2052" name="Google Shape;2052;p16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3" name="Google Shape;205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433" y="118004"/>
            <a:ext cx="10303928" cy="246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67"/>
          <p:cNvPicPr preferRelativeResize="0"/>
          <p:nvPr/>
        </p:nvPicPr>
        <p:blipFill rotWithShape="1">
          <a:blip r:embed="rId4">
            <a:alphaModFix/>
          </a:blip>
          <a:srcRect b="43182" l="0" r="45966" t="0"/>
          <a:stretch/>
        </p:blipFill>
        <p:spPr>
          <a:xfrm>
            <a:off x="7872598" y="2641471"/>
            <a:ext cx="2643001" cy="39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6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6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1" name="Google Shape;2061;p16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2" name="Google Shape;2062;p16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6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6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Consultas Jerárquicas (podando ramas)</a:t>
            </a:r>
            <a:endParaRPr/>
          </a:p>
        </p:txBody>
      </p:sp>
      <p:sp>
        <p:nvSpPr>
          <p:cNvPr id="2065" name="Google Shape;2065;p16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68"/>
          <p:cNvSpPr txBox="1"/>
          <p:nvPr/>
        </p:nvSpPr>
        <p:spPr>
          <a:xfrm>
            <a:off x="166688" y="2760770"/>
            <a:ext cx="592770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 department_id, employee_id, </a:t>
            </a:r>
            <a:b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last_name, job_id, salary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employees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last_name  != 'Higgins'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START WITH manager_id IS NULL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 BY PRIOR employee_id = manager_id;</a:t>
            </a:r>
            <a:endParaRPr/>
          </a:p>
        </p:txBody>
      </p:sp>
      <p:sp>
        <p:nvSpPr>
          <p:cNvPr id="2067" name="Google Shape;2067;p168"/>
          <p:cNvSpPr txBox="1"/>
          <p:nvPr/>
        </p:nvSpPr>
        <p:spPr>
          <a:xfrm>
            <a:off x="6094398" y="2785116"/>
            <a:ext cx="593091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 department_id, employee_id, </a:t>
            </a:r>
            <a:b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last_name, job_id, salary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employees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START WITH manager_id IS NULL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 BY PRIOR employee_id = manager_id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     last_name != 'Higgins';</a:t>
            </a:r>
            <a:endParaRPr/>
          </a:p>
        </p:txBody>
      </p:sp>
      <p:pic>
        <p:nvPicPr>
          <p:cNvPr id="2068" name="Google Shape;206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771" y="173772"/>
            <a:ext cx="2194750" cy="251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2480" y="134564"/>
            <a:ext cx="2194750" cy="2493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0" name="Google Shape;2070;p168"/>
          <p:cNvCxnSpPr/>
          <p:nvPr/>
        </p:nvCxnSpPr>
        <p:spPr>
          <a:xfrm>
            <a:off x="6075347" y="86886"/>
            <a:ext cx="0" cy="4730418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6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Clausula WITH Recursiva</a:t>
            </a:r>
            <a:endParaRPr/>
          </a:p>
        </p:txBody>
      </p:sp>
      <p:sp>
        <p:nvSpPr>
          <p:cNvPr id="2077" name="Google Shape;2077;p16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Habilita la formulación de consultas recursivas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Contiene dos tipos de miembros:</a:t>
            </a:r>
            <a:endParaRPr/>
          </a:p>
          <a:p>
            <a:pPr indent="-285750" lvl="1" marL="361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</a:rPr>
              <a:t>Datos base</a:t>
            </a:r>
            <a:endParaRPr/>
          </a:p>
          <a:p>
            <a:pPr indent="-285750" lvl="1" marL="361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</a:rPr>
              <a:t>Recursion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078" name="Google Shape;2078;p1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494" y="926156"/>
            <a:ext cx="8029362" cy="509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Restringiendo y Ordenando datos</a:t>
            </a:r>
            <a:endParaRPr/>
          </a:p>
        </p:txBody>
      </p:sp>
      <p:sp>
        <p:nvSpPr>
          <p:cNvPr id="294" name="Google Shape;294;p17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WHERE Y ORDER BY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7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Práctica</a:t>
            </a:r>
            <a:endParaRPr/>
          </a:p>
        </p:txBody>
      </p:sp>
      <p:sp>
        <p:nvSpPr>
          <p:cNvPr id="2084" name="Google Shape;2084;p170"/>
          <p:cNvSpPr txBox="1"/>
          <p:nvPr/>
        </p:nvSpPr>
        <p:spPr>
          <a:xfrm>
            <a:off x="0" y="6340564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https://livesql.oracle.com/apex/livesql/file/tutorial_GQMLEEPG5ARVSIFGQRD3SES92.html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Limitado filas usando una selección</a:t>
            </a:r>
            <a:endParaRPr/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17312" r="0" t="8324"/>
          <a:stretch/>
        </p:blipFill>
        <p:spPr>
          <a:xfrm>
            <a:off x="119780" y="1737360"/>
            <a:ext cx="5177933" cy="42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9258" y="2684068"/>
            <a:ext cx="6542962" cy="23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Cadenas de caracteres y fechas</a:t>
            </a:r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11" y="2180527"/>
            <a:ext cx="10639941" cy="326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/>
          <p:nvPr/>
        </p:nvSpPr>
        <p:spPr>
          <a:xfrm>
            <a:off x="3800161" y="5442856"/>
            <a:ext cx="78522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 de fecha por defecto: </a:t>
            </a: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DD-MON-RR</a:t>
            </a:r>
            <a:endParaRPr b="1"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55" y="773667"/>
            <a:ext cx="6821158" cy="5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cap="none">
                <a:solidFill>
                  <a:srgbClr val="FFFFFF"/>
                </a:solidFill>
              </a:rPr>
              <a:t>SENTENCIAS SQL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20"/>
          <p:cNvSpPr/>
          <p:nvPr/>
        </p:nvSpPr>
        <p:spPr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 txBox="1"/>
          <p:nvPr>
            <p:ph type="title"/>
          </p:nvPr>
        </p:nvSpPr>
        <p:spPr>
          <a:xfrm>
            <a:off x="457200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Operadores de comparación</a:t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 b="0" l="0" r="1020" t="0"/>
          <a:stretch/>
        </p:blipFill>
        <p:spPr>
          <a:xfrm>
            <a:off x="5089415" y="201967"/>
            <a:ext cx="6530751" cy="593038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/>
          <p:nvPr/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de Comparación</a:t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0" l="0" r="25566" t="0"/>
          <a:stretch/>
        </p:blipFill>
        <p:spPr>
          <a:xfrm>
            <a:off x="232229" y="3429000"/>
            <a:ext cx="6578173" cy="283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 rotWithShape="1">
          <a:blip r:embed="rId4">
            <a:alphaModFix/>
          </a:blip>
          <a:srcRect b="0" l="0" r="19663" t="0"/>
          <a:stretch/>
        </p:blipFill>
        <p:spPr>
          <a:xfrm>
            <a:off x="4717142" y="2075543"/>
            <a:ext cx="7315201" cy="38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2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Operadores de Comparación  (IN)</a:t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22" y="280042"/>
            <a:ext cx="10272984" cy="485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de Comparación (LIKE)</a:t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55" y="2040856"/>
            <a:ext cx="10223168" cy="14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4">
            <a:alphaModFix/>
          </a:blip>
          <a:srcRect b="0" l="0" r="31553" t="0"/>
          <a:stretch/>
        </p:blipFill>
        <p:spPr>
          <a:xfrm>
            <a:off x="5313739" y="3429000"/>
            <a:ext cx="6722568" cy="290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3"/>
          <p:cNvSpPr txBox="1"/>
          <p:nvPr/>
        </p:nvSpPr>
        <p:spPr>
          <a:xfrm>
            <a:off x="202155" y="4968494"/>
            <a:ext cx="67140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representa cero o muchos caracteres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representa un caracter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de Comparación </a:t>
            </a:r>
            <a:br>
              <a:rPr lang="en-US"/>
            </a:br>
            <a:r>
              <a:rPr lang="en-US"/>
              <a:t>(IS NULL, IS NOT NULL)</a:t>
            </a:r>
            <a:endParaRPr/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828" y="1930751"/>
            <a:ext cx="3942080" cy="421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79" y="1930751"/>
            <a:ext cx="3706949" cy="396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2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999" y="2061405"/>
            <a:ext cx="6275667" cy="273519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Operadores Lógicos</a:t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Lógicos</a:t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53" y="2142631"/>
            <a:ext cx="10915642" cy="382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Lógicos</a:t>
            </a:r>
            <a:endParaRPr/>
          </a:p>
        </p:txBody>
      </p:sp>
      <p:pic>
        <p:nvPicPr>
          <p:cNvPr id="387" name="Google Shape;3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563" y="1967541"/>
            <a:ext cx="9478873" cy="47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Operadores Lógicos</a:t>
            </a:r>
            <a:endParaRPr/>
          </a:p>
        </p:txBody>
      </p:sp>
      <p:pic>
        <p:nvPicPr>
          <p:cNvPr id="394" name="Google Shape;3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525" y="1940682"/>
            <a:ext cx="8278949" cy="463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Reglas de Precedencia</a:t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757" y="1928490"/>
            <a:ext cx="5614903" cy="38591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1865811" y="5787592"/>
            <a:ext cx="84603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paréntesis son usados para modificar la precedencia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13" y="329609"/>
            <a:ext cx="7204102" cy="617751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MODELO DE DATOS</a:t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3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100"/>
              <a:buFont typeface="Calibri"/>
              <a:buNone/>
            </a:pPr>
            <a:r>
              <a:rPr lang="en-US" sz="5100">
                <a:solidFill>
                  <a:srgbClr val="262626"/>
                </a:solidFill>
              </a:rPr>
              <a:t>Reglas de Precedencia</a:t>
            </a:r>
            <a:endParaRPr/>
          </a:p>
        </p:txBody>
      </p:sp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39" y="523684"/>
            <a:ext cx="7966271" cy="5377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3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3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Ordenando filas</a:t>
            </a:r>
            <a:endParaRPr/>
          </a:p>
        </p:txBody>
      </p:sp>
      <p:pic>
        <p:nvPicPr>
          <p:cNvPr id="423" name="Google Shape;4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68" y="1924164"/>
            <a:ext cx="10241649" cy="427343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1"/>
          <p:cNvSpPr txBox="1"/>
          <p:nvPr/>
        </p:nvSpPr>
        <p:spPr>
          <a:xfrm>
            <a:off x="7329714" y="3428999"/>
            <a:ext cx="4267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es la última clausula de la sentencia SELECT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filas son ordenadas: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Orden ascendente (por defecto)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Orden descendente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Ordenando filas</a:t>
            </a:r>
            <a:endParaRPr/>
          </a:p>
        </p:txBody>
      </p:sp>
      <p:pic>
        <p:nvPicPr>
          <p:cNvPr id="431" name="Google Shape;4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95" y="1871617"/>
            <a:ext cx="7388992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28" y="2964992"/>
            <a:ext cx="7346317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94" y="4080193"/>
            <a:ext cx="7388992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491" y="5195394"/>
            <a:ext cx="7340220" cy="10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Funciones en SQL</a:t>
            </a:r>
            <a:endParaRPr/>
          </a:p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3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34"/>
          <p:cNvSpPr/>
          <p:nvPr/>
        </p:nvSpPr>
        <p:spPr>
          <a:xfrm>
            <a:off x="0" y="0"/>
            <a:ext cx="1219045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SQL</a:t>
            </a:r>
            <a:endParaRPr/>
          </a:p>
        </p:txBody>
      </p:sp>
      <p:pic>
        <p:nvPicPr>
          <p:cNvPr id="453" name="Google Shape;4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541" y="983015"/>
            <a:ext cx="5919381" cy="281696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4"/>
          <p:cNvSpPr/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75" y="661147"/>
            <a:ext cx="5748941" cy="310896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3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5" name="Google Shape;46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6" y="1205211"/>
            <a:ext cx="7168513" cy="449890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Funciones de una sola fila</a:t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3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36"/>
          <p:cNvSpPr/>
          <p:nvPr/>
        </p:nvSpPr>
        <p:spPr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 txBox="1"/>
          <p:nvPr>
            <p:ph type="title"/>
          </p:nvPr>
        </p:nvSpPr>
        <p:spPr>
          <a:xfrm>
            <a:off x="457200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Funciones de caracteres</a:t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446" y="1241410"/>
            <a:ext cx="7743791" cy="515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35" y="254701"/>
            <a:ext cx="6084044" cy="14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835" y="1828800"/>
            <a:ext cx="10001928" cy="431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3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24" y="1697799"/>
            <a:ext cx="7195671" cy="34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8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8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Manipulación de Caracteres</a:t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788" y="300096"/>
            <a:ext cx="9994424" cy="6257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Realizando consultas</a:t>
            </a:r>
            <a:endParaRPr/>
          </a:p>
        </p:txBody>
      </p:sp>
      <p:sp>
        <p:nvSpPr>
          <p:cNvPr id="141" name="Google Shape;141;p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SELECT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p40"/>
          <p:cNvSpPr/>
          <p:nvPr/>
        </p:nvSpPr>
        <p:spPr>
          <a:xfrm>
            <a:off x="0" y="0"/>
            <a:ext cx="1219045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Numéricas</a:t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06" y="5176895"/>
            <a:ext cx="6901981" cy="145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131" y="137294"/>
            <a:ext cx="10531737" cy="46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248" y="103097"/>
            <a:ext cx="8174769" cy="359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337" y="3701336"/>
            <a:ext cx="8848232" cy="265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Trabajando con fechas (Oracle)</a:t>
            </a:r>
            <a:endParaRPr/>
          </a:p>
        </p:txBody>
      </p:sp>
      <p:pic>
        <p:nvPicPr>
          <p:cNvPr id="535" name="Google Shape;5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57" y="1928580"/>
            <a:ext cx="8473656" cy="20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034" y="2550325"/>
            <a:ext cx="7012757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CURRENT_DATE, CURRENT_TIMESTAMP, SYSDATE </a:t>
            </a:r>
            <a:r>
              <a:rPr lang="en-US"/>
              <a:t>(Oracle)</a:t>
            </a:r>
            <a:endParaRPr/>
          </a:p>
        </p:txBody>
      </p:sp>
      <p:pic>
        <p:nvPicPr>
          <p:cNvPr id="543" name="Google Shape;5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2094673"/>
            <a:ext cx="9390743" cy="371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861" y="2151183"/>
            <a:ext cx="10943237" cy="342648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Aritméticas con fechas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4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8" y="2103120"/>
            <a:ext cx="7010109" cy="252409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Funciones de Fechas</a:t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77" y="363778"/>
            <a:ext cx="8815543" cy="258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8029" y="3207658"/>
            <a:ext cx="9103971" cy="295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4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4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de conversión de tipo de datos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82" name="Google Shape;5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272" y="643538"/>
            <a:ext cx="9520556" cy="361858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Conversión de tipo de dato implícito</a:t>
            </a:r>
            <a:endParaRPr/>
          </a:p>
        </p:txBody>
      </p:sp>
      <p:pic>
        <p:nvPicPr>
          <p:cNvPr id="590" name="Google Shape;5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488" y="2204594"/>
            <a:ext cx="9045017" cy="14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488" y="4090139"/>
            <a:ext cx="9045017" cy="148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Conversión de tipo de dato explícito</a:t>
            </a:r>
            <a:endParaRPr/>
          </a:p>
        </p:txBody>
      </p:sp>
      <p:pic>
        <p:nvPicPr>
          <p:cNvPr id="598" name="Google Shape;5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963" y="1737359"/>
            <a:ext cx="7381666" cy="456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45" y="770648"/>
            <a:ext cx="7333755" cy="562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Capacidades de las sentencias Select SQL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5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7" name="Google Shape;607;p50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0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0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TO_CHAR(date, ‘format_model’)</a:t>
            </a:r>
            <a:endParaRPr/>
          </a:p>
        </p:txBody>
      </p:sp>
      <p:pic>
        <p:nvPicPr>
          <p:cNvPr id="610" name="Google Shape;6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36" y="1030318"/>
            <a:ext cx="5748274" cy="254485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0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236" y="3623986"/>
            <a:ext cx="4656385" cy="34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236" y="4053630"/>
            <a:ext cx="4656385" cy="3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236" y="4491350"/>
            <a:ext cx="4656385" cy="34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2061" y="167823"/>
            <a:ext cx="7370703" cy="449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5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5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TO_CHAR(number, ‘format_model’)</a:t>
            </a:r>
            <a:endParaRPr/>
          </a:p>
        </p:txBody>
      </p:sp>
      <p:sp>
        <p:nvSpPr>
          <p:cNvPr id="627" name="Google Shape;627;p5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79" y="277867"/>
            <a:ext cx="5255720" cy="191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5399" y="2271304"/>
            <a:ext cx="9893551" cy="24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TO_NUMBER </a:t>
            </a:r>
            <a:r>
              <a:rPr lang="en-US"/>
              <a:t>y </a:t>
            </a:r>
            <a:r>
              <a:rPr b="1" lang="en-US"/>
              <a:t>TO_DATE</a:t>
            </a:r>
            <a:endParaRPr b="1"/>
          </a:p>
        </p:txBody>
      </p:sp>
      <p:pic>
        <p:nvPicPr>
          <p:cNvPr id="636" name="Google Shape;6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34" y="1933277"/>
            <a:ext cx="7744463" cy="61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915" y="2549024"/>
            <a:ext cx="7437765" cy="6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280" y="3428999"/>
            <a:ext cx="9193349" cy="278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Funciones anidadas</a:t>
            </a:r>
            <a:endParaRPr/>
          </a:p>
        </p:txBody>
      </p:sp>
      <p:pic>
        <p:nvPicPr>
          <p:cNvPr id="645" name="Google Shape;6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627" y="2005433"/>
            <a:ext cx="9882061" cy="374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4"/>
          <p:cNvSpPr txBox="1"/>
          <p:nvPr>
            <p:ph type="title"/>
          </p:nvPr>
        </p:nvSpPr>
        <p:spPr>
          <a:xfrm>
            <a:off x="492370" y="605896"/>
            <a:ext cx="3084844" cy="5646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Generales</a:t>
            </a:r>
            <a:endParaRPr/>
          </a:p>
        </p:txBody>
      </p:sp>
      <p:sp>
        <p:nvSpPr>
          <p:cNvPr id="654" name="Google Shape;654;p5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4"/>
          <p:cNvSpPr txBox="1"/>
          <p:nvPr>
            <p:ph idx="1" type="body"/>
          </p:nvPr>
        </p:nvSpPr>
        <p:spPr>
          <a:xfrm>
            <a:off x="4513664" y="605896"/>
            <a:ext cx="7530290" cy="582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/>
              <a:t>Convierte un valor Nulo en algún otro valor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/>
              <a:t>NVL (expr1, expr2)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/>
              <a:t>NVL2 (expr1, expr2, expr3)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/>
              <a:t>NULLIF (expr1, expr2)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/>
              <a:t>COALESCE (expr1, expr2, ..., exprn)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5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5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 txBox="1"/>
          <p:nvPr>
            <p:ph type="title"/>
          </p:nvPr>
        </p:nvSpPr>
        <p:spPr>
          <a:xfrm>
            <a:off x="789426" y="55285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Función </a:t>
            </a:r>
            <a:r>
              <a:rPr b="1" lang="en-US" sz="3600">
                <a:solidFill>
                  <a:srgbClr val="FFFFFF"/>
                </a:solidFill>
              </a:rPr>
              <a:t>NVL</a:t>
            </a:r>
            <a:r>
              <a:rPr lang="en-US" sz="3600">
                <a:solidFill>
                  <a:srgbClr val="FFFFFF"/>
                </a:solidFill>
              </a:rPr>
              <a:t> (Oracle)</a:t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492" y="356278"/>
            <a:ext cx="9681028" cy="597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5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5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Función </a:t>
            </a:r>
            <a:r>
              <a:rPr b="1" lang="en-US" sz="3600">
                <a:solidFill>
                  <a:srgbClr val="FFFFFF"/>
                </a:solidFill>
              </a:rPr>
              <a:t>NVL2 </a:t>
            </a:r>
            <a:r>
              <a:rPr lang="en-US" sz="3600">
                <a:solidFill>
                  <a:srgbClr val="FFFFFF"/>
                </a:solidFill>
              </a:rPr>
              <a:t>(Oracle)</a:t>
            </a:r>
            <a:endParaRPr/>
          </a:p>
        </p:txBody>
      </p:sp>
      <p:sp>
        <p:nvSpPr>
          <p:cNvPr id="680" name="Google Shape;680;p5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804" y="461213"/>
            <a:ext cx="10237655" cy="616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5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0" name="Google Shape;690;p5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Función </a:t>
            </a:r>
            <a:r>
              <a:rPr b="1" lang="en-US" sz="3600">
                <a:solidFill>
                  <a:srgbClr val="FFFFFF"/>
                </a:solidFill>
              </a:rPr>
              <a:t>NULLIF</a:t>
            </a:r>
            <a:endParaRPr/>
          </a:p>
        </p:txBody>
      </p:sp>
      <p:sp>
        <p:nvSpPr>
          <p:cNvPr id="693" name="Google Shape;693;p5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829" y="168440"/>
            <a:ext cx="9592835" cy="61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5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3" name="Google Shape;703;p5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Función </a:t>
            </a:r>
            <a:r>
              <a:rPr b="1" lang="en-US" sz="3600">
                <a:solidFill>
                  <a:srgbClr val="FFFFFF"/>
                </a:solidFill>
              </a:rPr>
              <a:t>COALESCE</a:t>
            </a:r>
            <a:endParaRPr/>
          </a:p>
        </p:txBody>
      </p:sp>
      <p:sp>
        <p:nvSpPr>
          <p:cNvPr id="706" name="Google Shape;706;p5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3488" y="275096"/>
            <a:ext cx="8928642" cy="576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5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6" name="Google Shape;716;p59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9"/>
          <p:cNvSpPr txBox="1"/>
          <p:nvPr>
            <p:ph type="title"/>
          </p:nvPr>
        </p:nvSpPr>
        <p:spPr>
          <a:xfrm>
            <a:off x="492370" y="605896"/>
            <a:ext cx="3084844" cy="5646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Expresiones condicionales</a:t>
            </a:r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9"/>
          <p:cNvSpPr txBox="1"/>
          <p:nvPr>
            <p:ph idx="4294967295" type="body"/>
          </p:nvPr>
        </p:nvSpPr>
        <p:spPr>
          <a:xfrm>
            <a:off x="5499100" y="606425"/>
            <a:ext cx="6692900" cy="564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Provee el uso de la expresión IF-THEN-ELSE en las sentencias SQL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000"/>
          </a:p>
          <a:p>
            <a:pPr indent="-254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000"/>
              <a:buChar char=" "/>
            </a:pPr>
            <a:r>
              <a:rPr lang="en-US" sz="4000"/>
              <a:t>CASE</a:t>
            </a:r>
            <a:endParaRPr/>
          </a:p>
          <a:p>
            <a:pPr indent="-254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000"/>
              <a:buChar char=" "/>
            </a:pPr>
            <a:r>
              <a:rPr lang="en-US" sz="4000"/>
              <a:t>DECODE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>
            <p:ph type="title"/>
          </p:nvPr>
        </p:nvSpPr>
        <p:spPr>
          <a:xfrm>
            <a:off x="1207658" y="542819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262626"/>
                </a:solidFill>
              </a:rPr>
              <a:t>Selección</a:t>
            </a:r>
            <a:endParaRPr sz="6000">
              <a:solidFill>
                <a:srgbClr val="262626"/>
              </a:solidFill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87" y="383829"/>
            <a:ext cx="11123755" cy="4977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6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8" name="Google Shape;728;p6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9" name="Google Shape;729;p60"/>
          <p:cNvSpPr/>
          <p:nvPr/>
        </p:nvSpPr>
        <p:spPr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0"/>
          <p:cNvSpPr txBox="1"/>
          <p:nvPr>
            <p:ph type="title"/>
          </p:nvPr>
        </p:nvSpPr>
        <p:spPr>
          <a:xfrm>
            <a:off x="457200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CASE</a:t>
            </a:r>
            <a:endParaRPr/>
          </a:p>
        </p:txBody>
      </p:sp>
      <p:sp>
        <p:nvSpPr>
          <p:cNvPr id="731" name="Google Shape;731;p60"/>
          <p:cNvSpPr/>
          <p:nvPr/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3" y="3566160"/>
            <a:ext cx="4520727" cy="101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8938" y="948376"/>
            <a:ext cx="8414379" cy="468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1" name="Google Shape;741;p6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61"/>
          <p:cNvSpPr/>
          <p:nvPr/>
        </p:nvSpPr>
        <p:spPr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1"/>
          <p:cNvSpPr txBox="1"/>
          <p:nvPr>
            <p:ph type="title"/>
          </p:nvPr>
        </p:nvSpPr>
        <p:spPr>
          <a:xfrm>
            <a:off x="319313" y="640080"/>
            <a:ext cx="3918857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DECODE (Oracle)</a:t>
            </a:r>
            <a:endParaRPr/>
          </a:p>
        </p:txBody>
      </p:sp>
      <p:sp>
        <p:nvSpPr>
          <p:cNvPr id="744" name="Google Shape;744;p61"/>
          <p:cNvSpPr/>
          <p:nvPr/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66" y="3822446"/>
            <a:ext cx="4383314" cy="65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170" y="905855"/>
            <a:ext cx="7815269" cy="452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6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5" name="Google Shape;755;p62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6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2"/>
          <p:cNvSpPr txBox="1"/>
          <p:nvPr>
            <p:ph type="title"/>
          </p:nvPr>
        </p:nvSpPr>
        <p:spPr>
          <a:xfrm>
            <a:off x="133701" y="516835"/>
            <a:ext cx="3634061" cy="2912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multi-fila (de grupo)</a:t>
            </a:r>
            <a:endParaRPr/>
          </a:p>
        </p:txBody>
      </p:sp>
      <p:sp>
        <p:nvSpPr>
          <p:cNvPr id="758" name="Google Shape;758;p62"/>
          <p:cNvSpPr txBox="1"/>
          <p:nvPr>
            <p:ph idx="2" type="body"/>
          </p:nvPr>
        </p:nvSpPr>
        <p:spPr>
          <a:xfrm>
            <a:off x="492371" y="3599543"/>
            <a:ext cx="3084844" cy="238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82880" lvl="1" marL="38404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AVG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COUNT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MAX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MIN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STDDEV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SUM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◦"/>
            </a:pPr>
            <a:r>
              <a:rPr lang="en-US" sz="1500">
                <a:solidFill>
                  <a:srgbClr val="FFFFFF"/>
                </a:solidFill>
              </a:rPr>
              <a:t>VARIANCE</a:t>
            </a:r>
            <a:endParaRPr/>
          </a:p>
        </p:txBody>
      </p:sp>
      <p:sp>
        <p:nvSpPr>
          <p:cNvPr id="759" name="Google Shape;759;p6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130" y="1227141"/>
            <a:ext cx="7633179" cy="433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00" y="756061"/>
            <a:ext cx="3578662" cy="98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9" name="Google Shape;769;p6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0" name="Google Shape;770;p6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3"/>
          <p:cNvSpPr txBox="1"/>
          <p:nvPr>
            <p:ph type="title"/>
          </p:nvPr>
        </p:nvSpPr>
        <p:spPr>
          <a:xfrm>
            <a:off x="632899" y="5120640"/>
            <a:ext cx="10490698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multi-fila</a:t>
            </a:r>
            <a:endParaRPr/>
          </a:p>
        </p:txBody>
      </p:sp>
      <p:pic>
        <p:nvPicPr>
          <p:cNvPr id="773" name="Google Shape;7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95" y="224110"/>
            <a:ext cx="8887704" cy="262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9814" y="5233503"/>
            <a:ext cx="6599287" cy="134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999" y="2996437"/>
            <a:ext cx="9877399" cy="178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6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5" name="Google Shape;785;p64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4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4"/>
          <p:cNvSpPr txBox="1"/>
          <p:nvPr>
            <p:ph type="title"/>
          </p:nvPr>
        </p:nvSpPr>
        <p:spPr>
          <a:xfrm>
            <a:off x="632899" y="5120640"/>
            <a:ext cx="10490698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Funciones multi-fila</a:t>
            </a:r>
            <a:endParaRPr/>
          </a:p>
        </p:txBody>
      </p:sp>
      <p:sp>
        <p:nvSpPr>
          <p:cNvPr id="788" name="Google Shape;788;p64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814" y="5233503"/>
            <a:ext cx="6599287" cy="134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b="0" l="0" r="45961" t="0"/>
          <a:stretch/>
        </p:blipFill>
        <p:spPr>
          <a:xfrm>
            <a:off x="231185" y="280503"/>
            <a:ext cx="5531298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 rotWithShape="1">
          <a:blip r:embed="rId5">
            <a:alphaModFix/>
          </a:blip>
          <a:srcRect b="0" l="0" r="38604" t="0"/>
          <a:stretch/>
        </p:blipFill>
        <p:spPr>
          <a:xfrm>
            <a:off x="5994048" y="280502"/>
            <a:ext cx="5966767" cy="223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8258" y="2746973"/>
            <a:ext cx="10071580" cy="204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0" name="Google Shape;800;p6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6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Los valores Nulos son ignorados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04" name="Google Shape;8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95" y="459676"/>
            <a:ext cx="9773585" cy="178368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9610" y="2703033"/>
            <a:ext cx="9317009" cy="20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6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5" name="Google Shape;815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6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6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GROUP BY</a:t>
            </a:r>
            <a:endParaRPr/>
          </a:p>
        </p:txBody>
      </p:sp>
      <p:sp>
        <p:nvSpPr>
          <p:cNvPr id="818" name="Google Shape;818;p66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66"/>
          <p:cNvPicPr preferRelativeResize="0"/>
          <p:nvPr/>
        </p:nvPicPr>
        <p:blipFill rotWithShape="1">
          <a:blip r:embed="rId3">
            <a:alphaModFix/>
          </a:blip>
          <a:srcRect b="0" l="0" r="21912" t="0"/>
          <a:stretch/>
        </p:blipFill>
        <p:spPr>
          <a:xfrm>
            <a:off x="7677494" y="3955047"/>
            <a:ext cx="4334384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310" y="94666"/>
            <a:ext cx="6847625" cy="301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36" y="3347391"/>
            <a:ext cx="7291448" cy="337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285" y="229919"/>
            <a:ext cx="10087430" cy="622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7" name="Google Shape;837;p6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6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Errores Comunes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41" name="Google Shape;84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76" y="295914"/>
            <a:ext cx="8282768" cy="9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705" y="1384170"/>
            <a:ext cx="7370703" cy="106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128" y="2967805"/>
            <a:ext cx="9626643" cy="172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6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69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9"/>
          <p:cNvSpPr txBox="1"/>
          <p:nvPr>
            <p:ph type="title"/>
          </p:nvPr>
        </p:nvSpPr>
        <p:spPr>
          <a:xfrm>
            <a:off x="492370" y="516835"/>
            <a:ext cx="3084844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2F2F2"/>
                </a:solidFill>
              </a:rPr>
              <a:t>GROUP BY </a:t>
            </a:r>
            <a:br>
              <a:rPr lang="en-US" sz="3600">
                <a:solidFill>
                  <a:srgbClr val="F2F2F2"/>
                </a:solidFill>
              </a:rPr>
            </a:br>
            <a:r>
              <a:rPr lang="en-US" sz="3600">
                <a:solidFill>
                  <a:srgbClr val="F2F2F2"/>
                </a:solidFill>
              </a:rPr>
              <a:t>HAVING</a:t>
            </a:r>
            <a:endParaRPr sz="3600">
              <a:solidFill>
                <a:srgbClr val="F2F2F2"/>
              </a:solidFill>
            </a:endParaRPr>
          </a:p>
        </p:txBody>
      </p:sp>
      <p:sp>
        <p:nvSpPr>
          <p:cNvPr id="856" name="Google Shape;856;p6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69"/>
          <p:cNvPicPr preferRelativeResize="0"/>
          <p:nvPr/>
        </p:nvPicPr>
        <p:blipFill rotWithShape="1">
          <a:blip r:embed="rId3">
            <a:alphaModFix/>
          </a:blip>
          <a:srcRect b="0" l="0" r="37454" t="0"/>
          <a:stretch/>
        </p:blipFill>
        <p:spPr>
          <a:xfrm>
            <a:off x="94676" y="3412013"/>
            <a:ext cx="3663107" cy="149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646" y="160461"/>
            <a:ext cx="7370702" cy="281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6936" y="3478223"/>
            <a:ext cx="7370703" cy="317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633999" y="4550229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262626"/>
                </a:solidFill>
              </a:rPr>
              <a:t>Proyección</a:t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022" y="568897"/>
            <a:ext cx="10414792" cy="4686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7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0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Mostrando datos de múltiples tablas</a:t>
            </a:r>
            <a:endParaRPr/>
          </a:p>
        </p:txBody>
      </p:sp>
      <p:sp>
        <p:nvSpPr>
          <p:cNvPr id="866" name="Google Shape;866;p70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JOIN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1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1"/>
          <p:cNvSpPr txBox="1"/>
          <p:nvPr>
            <p:ph type="title"/>
          </p:nvPr>
        </p:nvSpPr>
        <p:spPr>
          <a:xfrm>
            <a:off x="492370" y="516835"/>
            <a:ext cx="3084844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Uniendo tablas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SQL 1999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75" name="Google Shape;875;p7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397" y="219229"/>
            <a:ext cx="5984094" cy="219135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1"/>
          <p:cNvSpPr txBox="1"/>
          <p:nvPr>
            <p:ph idx="1" type="body"/>
          </p:nvPr>
        </p:nvSpPr>
        <p:spPr>
          <a:xfrm>
            <a:off x="446502" y="2620709"/>
            <a:ext cx="3344776" cy="372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-11747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F2F2F2"/>
                </a:solidFill>
              </a:rPr>
              <a:t>Natural joins</a:t>
            </a:r>
            <a:endParaRPr>
              <a:solidFill>
                <a:srgbClr val="F2F2F2"/>
              </a:solidFill>
            </a:endParaRPr>
          </a:p>
          <a:p>
            <a:pPr indent="-182879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NATURAL JOIN</a:t>
            </a:r>
            <a:endParaRPr/>
          </a:p>
          <a:p>
            <a:pPr indent="-1828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USING</a:t>
            </a:r>
            <a:endParaRPr/>
          </a:p>
          <a:p>
            <a:pPr indent="-1828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ON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F2F2F2"/>
                </a:solidFill>
              </a:rPr>
              <a:t>Self-join</a:t>
            </a:r>
            <a:endParaRPr>
              <a:solidFill>
                <a:srgbClr val="F2F2F2"/>
              </a:solidFill>
            </a:endParaRPr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F2F2F2"/>
                </a:solidFill>
              </a:rPr>
              <a:t>Nonequijoins</a:t>
            </a:r>
            <a:endParaRPr>
              <a:solidFill>
                <a:srgbClr val="F2F2F2"/>
              </a:solidFill>
            </a:endParaRPr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F2F2F2"/>
                </a:solidFill>
              </a:rPr>
              <a:t>Outer join</a:t>
            </a:r>
            <a:endParaRPr>
              <a:solidFill>
                <a:srgbClr val="F2F2F2"/>
              </a:solidFill>
            </a:endParaRPr>
          </a:p>
          <a:p>
            <a:pPr indent="-182879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LEFT OUTER</a:t>
            </a:r>
            <a:endParaRPr/>
          </a:p>
          <a:p>
            <a:pPr indent="-1828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RIGHT OUTER</a:t>
            </a:r>
            <a:endParaRPr/>
          </a:p>
          <a:p>
            <a:pPr indent="-1828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>
                <a:solidFill>
                  <a:srgbClr val="F2F2F2"/>
                </a:solidFill>
              </a:rPr>
              <a:t>FULL OUTER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F2F2F2"/>
                </a:solidFill>
              </a:rPr>
              <a:t>Cross join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878" name="Google Shape;87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7293" y="2528644"/>
            <a:ext cx="7298109" cy="41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7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7" name="Google Shape;887;p72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7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NATURAL JOINS</a:t>
            </a:r>
            <a:endParaRPr/>
          </a:p>
        </p:txBody>
      </p:sp>
      <p:sp>
        <p:nvSpPr>
          <p:cNvPr id="890" name="Google Shape;890;p7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23" y="265137"/>
            <a:ext cx="9974356" cy="4937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7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9" name="Google Shape;899;p7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36" y="341103"/>
            <a:ext cx="7283727" cy="433381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3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73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JOIN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USING</a:t>
            </a:r>
            <a:endParaRPr/>
          </a:p>
        </p:txBody>
      </p:sp>
      <p:sp>
        <p:nvSpPr>
          <p:cNvPr id="904" name="Google Shape;904;p73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73"/>
          <p:cNvGrpSpPr/>
          <p:nvPr/>
        </p:nvGrpSpPr>
        <p:grpSpPr>
          <a:xfrm>
            <a:off x="64492" y="5313448"/>
            <a:ext cx="7352413" cy="1329043"/>
            <a:chOff x="136198" y="5300357"/>
            <a:chExt cx="7352413" cy="1329043"/>
          </a:xfrm>
        </p:grpSpPr>
        <p:pic>
          <p:nvPicPr>
            <p:cNvPr id="906" name="Google Shape;906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6198" y="5300357"/>
              <a:ext cx="7352413" cy="1329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73"/>
            <p:cNvSpPr/>
            <p:nvPr/>
          </p:nvSpPr>
          <p:spPr>
            <a:xfrm>
              <a:off x="6718078" y="5352495"/>
              <a:ext cx="725714" cy="731802"/>
            </a:xfrm>
            <a:prstGeom prst="flowChartSummingJunction">
              <a:avLst/>
            </a:prstGeom>
            <a:solidFill>
              <a:srgbClr val="C00000"/>
            </a:solidFill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1031966" y="6191794"/>
              <a:ext cx="3062676" cy="33963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6" name="Google Shape;916;p7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74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4"/>
          <p:cNvSpPr txBox="1"/>
          <p:nvPr>
            <p:ph type="title"/>
          </p:nvPr>
        </p:nvSpPr>
        <p:spPr>
          <a:xfrm>
            <a:off x="7922954" y="640080"/>
            <a:ext cx="3900238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INNER JOIN/JOIN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ON</a:t>
            </a:r>
            <a:endParaRPr/>
          </a:p>
        </p:txBody>
      </p:sp>
      <p:sp>
        <p:nvSpPr>
          <p:cNvPr id="920" name="Google Shape;920;p74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24" y="146984"/>
            <a:ext cx="7115242" cy="423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98" y="4845478"/>
            <a:ext cx="7358510" cy="186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0" name="Google Shape;930;p7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5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5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Self-join</a:t>
            </a:r>
            <a:endParaRPr/>
          </a:p>
        </p:txBody>
      </p:sp>
      <p:sp>
        <p:nvSpPr>
          <p:cNvPr id="934" name="Google Shape;934;p75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629" y="448772"/>
            <a:ext cx="10310380" cy="588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7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7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Nonequijoin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947" name="Google Shape;947;p7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039" y="537693"/>
            <a:ext cx="10058400" cy="6091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6" name="Google Shape;956;p7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7" name="Google Shape;957;p77"/>
          <p:cNvPicPr preferRelativeResize="0"/>
          <p:nvPr/>
        </p:nvPicPr>
        <p:blipFill rotWithShape="1">
          <a:blip r:embed="rId3">
            <a:alphaModFix/>
          </a:blip>
          <a:srcRect b="0" l="38017" r="0" t="0"/>
          <a:stretch/>
        </p:blipFill>
        <p:spPr>
          <a:xfrm>
            <a:off x="16" y="10"/>
            <a:ext cx="755688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7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7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OUTER JOIN</a:t>
            </a:r>
            <a:endParaRPr/>
          </a:p>
        </p:txBody>
      </p:sp>
      <p:sp>
        <p:nvSpPr>
          <p:cNvPr id="960" name="Google Shape;960;p77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8" name="Google Shape;968;p7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9" name="Google Shape;969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0" name="Google Shape;9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99" y="361412"/>
            <a:ext cx="7122246" cy="410898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8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8"/>
          <p:cNvSpPr txBox="1"/>
          <p:nvPr>
            <p:ph type="title"/>
          </p:nvPr>
        </p:nvSpPr>
        <p:spPr>
          <a:xfrm>
            <a:off x="7794171" y="640080"/>
            <a:ext cx="4207822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LEFT OUTER JOIN</a:t>
            </a:r>
            <a:endParaRPr/>
          </a:p>
        </p:txBody>
      </p:sp>
      <p:sp>
        <p:nvSpPr>
          <p:cNvPr id="973" name="Google Shape;973;p78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99" y="4831812"/>
            <a:ext cx="6473878" cy="192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8"/>
          <p:cNvSpPr txBox="1"/>
          <p:nvPr/>
        </p:nvSpPr>
        <p:spPr>
          <a:xfrm>
            <a:off x="223451" y="4197273"/>
            <a:ext cx="977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78"/>
          <p:cNvSpPr/>
          <p:nvPr/>
        </p:nvSpPr>
        <p:spPr>
          <a:xfrm>
            <a:off x="125999" y="5812971"/>
            <a:ext cx="4210870" cy="39434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4" name="Google Shape;984;p7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5" name="Google Shape;985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9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9"/>
          <p:cNvSpPr txBox="1"/>
          <p:nvPr>
            <p:ph type="title"/>
          </p:nvPr>
        </p:nvSpPr>
        <p:spPr>
          <a:xfrm>
            <a:off x="7794170" y="640080"/>
            <a:ext cx="4394669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RIGHT OUTER JOIN</a:t>
            </a:r>
            <a:endParaRPr/>
          </a:p>
        </p:txBody>
      </p:sp>
      <p:sp>
        <p:nvSpPr>
          <p:cNvPr id="988" name="Google Shape;988;p79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9"/>
          <p:cNvSpPr txBox="1"/>
          <p:nvPr/>
        </p:nvSpPr>
        <p:spPr>
          <a:xfrm>
            <a:off x="229671" y="4405392"/>
            <a:ext cx="977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0" name="Google Shape;99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79" y="458773"/>
            <a:ext cx="6163013" cy="42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99" y="5036265"/>
            <a:ext cx="4293591" cy="11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9"/>
          <p:cNvSpPr/>
          <p:nvPr/>
        </p:nvSpPr>
        <p:spPr>
          <a:xfrm>
            <a:off x="119779" y="5358509"/>
            <a:ext cx="4210870" cy="91381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>
            <p:ph type="title"/>
          </p:nvPr>
        </p:nvSpPr>
        <p:spPr>
          <a:xfrm>
            <a:off x="639890" y="5595499"/>
            <a:ext cx="10909073" cy="8622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rPr lang="en-US" sz="6000">
                <a:solidFill>
                  <a:srgbClr val="262626"/>
                </a:solidFill>
              </a:rPr>
              <a:t>Expresiones Aritméticas</a:t>
            </a:r>
            <a:endParaRPr sz="6000">
              <a:solidFill>
                <a:srgbClr val="262626"/>
              </a:solidFill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967" y="4132472"/>
            <a:ext cx="3469607" cy="15484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768" y="457200"/>
            <a:ext cx="9576456" cy="5195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8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0" name="Google Shape;1000;p8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1" name="Google Shape;1001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80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0"/>
          <p:cNvSpPr txBox="1"/>
          <p:nvPr>
            <p:ph type="title"/>
          </p:nvPr>
        </p:nvSpPr>
        <p:spPr>
          <a:xfrm>
            <a:off x="7794170" y="640080"/>
            <a:ext cx="4394669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FULL OUTER JOIN</a:t>
            </a:r>
            <a:endParaRPr/>
          </a:p>
        </p:txBody>
      </p:sp>
      <p:sp>
        <p:nvSpPr>
          <p:cNvPr id="1004" name="Google Shape;1004;p80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0"/>
          <p:cNvSpPr txBox="1"/>
          <p:nvPr/>
        </p:nvSpPr>
        <p:spPr>
          <a:xfrm>
            <a:off x="223451" y="4197273"/>
            <a:ext cx="977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6" name="Google Shape;100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88" y="372276"/>
            <a:ext cx="6399775" cy="399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687" y="4772198"/>
            <a:ext cx="4472407" cy="151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80"/>
          <p:cNvSpPr/>
          <p:nvPr/>
        </p:nvSpPr>
        <p:spPr>
          <a:xfrm>
            <a:off x="119779" y="5358509"/>
            <a:ext cx="4210870" cy="91381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6" name="Google Shape;1016;p8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7" name="Google Shape;1017;p81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8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1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Cross join</a:t>
            </a:r>
            <a:endParaRPr/>
          </a:p>
        </p:txBody>
      </p:sp>
      <p:sp>
        <p:nvSpPr>
          <p:cNvPr id="1020" name="Google Shape;1020;p81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81"/>
          <p:cNvPicPr preferRelativeResize="0"/>
          <p:nvPr/>
        </p:nvPicPr>
        <p:blipFill rotWithShape="1">
          <a:blip r:embed="rId3">
            <a:alphaModFix/>
          </a:blip>
          <a:srcRect b="0" l="0" r="27092" t="0"/>
          <a:stretch/>
        </p:blipFill>
        <p:spPr>
          <a:xfrm>
            <a:off x="2539317" y="286560"/>
            <a:ext cx="9459154" cy="5588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CROSS JOIN - javatpoint" id="1022" name="Google Shape;1022;p81"/>
          <p:cNvPicPr preferRelativeResize="0"/>
          <p:nvPr/>
        </p:nvPicPr>
        <p:blipFill rotWithShape="1">
          <a:blip r:embed="rId4">
            <a:alphaModFix/>
          </a:blip>
          <a:srcRect b="10754" l="0" r="0" t="15853"/>
          <a:stretch/>
        </p:blipFill>
        <p:spPr>
          <a:xfrm>
            <a:off x="117446" y="2641603"/>
            <a:ext cx="5092451" cy="224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2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Subconsultas</a:t>
            </a:r>
            <a:endParaRPr/>
          </a:p>
        </p:txBody>
      </p:sp>
      <p:sp>
        <p:nvSpPr>
          <p:cNvPr id="1029" name="Google Shape;1029;p82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8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7" name="Google Shape;1037;p8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8" name="Google Shape;1038;p83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83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83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Subconsultas</a:t>
            </a:r>
            <a:endParaRPr/>
          </a:p>
        </p:txBody>
      </p:sp>
      <p:pic>
        <p:nvPicPr>
          <p:cNvPr id="1041" name="Google Shape;1041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846" y="5120640"/>
            <a:ext cx="7551182" cy="16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3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83"/>
          <p:cNvPicPr preferRelativeResize="0"/>
          <p:nvPr/>
        </p:nvPicPr>
        <p:blipFill rotWithShape="1">
          <a:blip r:embed="rId4">
            <a:alphaModFix/>
          </a:blip>
          <a:srcRect b="0" l="0" r="10364" t="0"/>
          <a:stretch/>
        </p:blipFill>
        <p:spPr>
          <a:xfrm>
            <a:off x="485582" y="127542"/>
            <a:ext cx="4585090" cy="418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83"/>
          <p:cNvPicPr preferRelativeResize="0"/>
          <p:nvPr/>
        </p:nvPicPr>
        <p:blipFill rotWithShape="1">
          <a:blip r:embed="rId5">
            <a:alphaModFix/>
          </a:blip>
          <a:srcRect b="19181" l="0" r="0" t="0"/>
          <a:stretch/>
        </p:blipFill>
        <p:spPr>
          <a:xfrm>
            <a:off x="5936206" y="241286"/>
            <a:ext cx="5869048" cy="441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4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de fila simple</a:t>
            </a:r>
            <a:endParaRPr/>
          </a:p>
        </p:txBody>
      </p:sp>
      <p:pic>
        <p:nvPicPr>
          <p:cNvPr id="1051" name="Google Shape;105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03" y="3044083"/>
            <a:ext cx="3824642" cy="267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734" y="169836"/>
            <a:ext cx="4490542" cy="51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84"/>
          <p:cNvPicPr preferRelativeResize="0"/>
          <p:nvPr/>
        </p:nvPicPr>
        <p:blipFill rotWithShape="1">
          <a:blip r:embed="rId5">
            <a:alphaModFix/>
          </a:blip>
          <a:srcRect b="4915" l="0" r="0" t="104"/>
          <a:stretch/>
        </p:blipFill>
        <p:spPr>
          <a:xfrm>
            <a:off x="7584142" y="3245224"/>
            <a:ext cx="4321627" cy="344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5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de fila simple</a:t>
            </a:r>
            <a:endParaRPr/>
          </a:p>
        </p:txBody>
      </p:sp>
      <p:pic>
        <p:nvPicPr>
          <p:cNvPr id="1060" name="Google Shape;106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03" y="3044083"/>
            <a:ext cx="3824642" cy="267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9464" y="195336"/>
            <a:ext cx="4406278" cy="403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4924" y="4226931"/>
            <a:ext cx="5298789" cy="243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0" name="Google Shape;1070;p8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1" name="Google Shape;1071;p8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8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Subconsultas multi-fila</a:t>
            </a:r>
            <a:endParaRPr/>
          </a:p>
        </p:txBody>
      </p:sp>
      <p:pic>
        <p:nvPicPr>
          <p:cNvPr id="1074" name="Google Shape;1074;p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384" y="167902"/>
            <a:ext cx="8198068" cy="4693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8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7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multi-fila</a:t>
            </a:r>
            <a:endParaRPr/>
          </a:p>
        </p:txBody>
      </p:sp>
      <p:pic>
        <p:nvPicPr>
          <p:cNvPr id="1082" name="Google Shape;108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7" y="3038015"/>
            <a:ext cx="3726948" cy="2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6029" y="184023"/>
            <a:ext cx="5962060" cy="319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1846" y="3038013"/>
            <a:ext cx="5365507" cy="358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multi-fila</a:t>
            </a:r>
            <a:endParaRPr/>
          </a:p>
        </p:txBody>
      </p:sp>
      <p:pic>
        <p:nvPicPr>
          <p:cNvPr id="1091" name="Google Shape;109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7" y="3038015"/>
            <a:ext cx="3726948" cy="2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9681" y="257702"/>
            <a:ext cx="4356084" cy="30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1153" y="3491909"/>
            <a:ext cx="5572685" cy="310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multi-fila</a:t>
            </a:r>
            <a:endParaRPr/>
          </a:p>
        </p:txBody>
      </p:sp>
      <p:pic>
        <p:nvPicPr>
          <p:cNvPr id="1100" name="Google Shape;110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7" y="3038015"/>
            <a:ext cx="3726948" cy="2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0707" y="222138"/>
            <a:ext cx="5608630" cy="302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1154" y="3429831"/>
            <a:ext cx="5668776" cy="3022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Precedencia de operadores aritméticos</a:t>
            </a:r>
            <a:endParaRPr/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7752" y="1886857"/>
            <a:ext cx="7077505" cy="412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 txBox="1"/>
          <p:nvPr/>
        </p:nvSpPr>
        <p:spPr>
          <a:xfrm>
            <a:off x="246743" y="1886857"/>
            <a:ext cx="4490381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Multiplicación y División ocurren antes de Suma y Resta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Operadores con la misma prioridad se evalúa de izquierda a derecha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paréntesis son usados para modificar la precedencia o para aclarar la sentencia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Subconsultas como tabla</a:t>
            </a:r>
            <a:endParaRPr/>
          </a:p>
        </p:txBody>
      </p:sp>
      <p:pic>
        <p:nvPicPr>
          <p:cNvPr id="1109" name="Google Shape;110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8729" y="439260"/>
            <a:ext cx="4463355" cy="29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7324" y="3872753"/>
            <a:ext cx="7673876" cy="2451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90"/>
          <p:cNvSpPr txBox="1"/>
          <p:nvPr/>
        </p:nvSpPr>
        <p:spPr>
          <a:xfrm>
            <a:off x="457200" y="3633394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0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Subconsultas como atributo</a:t>
            </a:r>
            <a:endParaRPr b="0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9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9" name="Google Shape;1119;p9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0" name="Google Shape;1120;p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" name="Google Shape;112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60" y="900030"/>
            <a:ext cx="6740407" cy="49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91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91"/>
          <p:cNvSpPr txBox="1"/>
          <p:nvPr>
            <p:ph type="title"/>
          </p:nvPr>
        </p:nvSpPr>
        <p:spPr>
          <a:xfrm>
            <a:off x="8096885" y="640080"/>
            <a:ext cx="365924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Subconsultas con comparación multicolumna</a:t>
            </a:r>
            <a:endParaRPr/>
          </a:p>
        </p:txBody>
      </p:sp>
      <p:sp>
        <p:nvSpPr>
          <p:cNvPr id="1124" name="Google Shape;1124;p91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9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2" name="Google Shape;1132;p9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3" name="Google Shape;1133;p92"/>
          <p:cNvSpPr/>
          <p:nvPr/>
        </p:nvSpPr>
        <p:spPr>
          <a:xfrm>
            <a:off x="0" y="0"/>
            <a:ext cx="1219045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9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2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Subconsultas correlacionadas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36" name="Google Shape;113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925" y="228600"/>
            <a:ext cx="5204612" cy="432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2"/>
          <p:cNvSpPr/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Google Shape;1138;p92"/>
          <p:cNvPicPr preferRelativeResize="0"/>
          <p:nvPr/>
        </p:nvPicPr>
        <p:blipFill rotWithShape="1">
          <a:blip r:embed="rId4">
            <a:alphaModFix/>
          </a:blip>
          <a:srcRect b="20990" l="0" r="0" t="0"/>
          <a:stretch/>
        </p:blipFill>
        <p:spPr>
          <a:xfrm>
            <a:off x="178187" y="228600"/>
            <a:ext cx="5613852" cy="438238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2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3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Subconsultas correlacionadas</a:t>
            </a:r>
            <a:endParaRPr/>
          </a:p>
        </p:txBody>
      </p:sp>
      <p:pic>
        <p:nvPicPr>
          <p:cNvPr id="1146" name="Google Shape;114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986" y="210375"/>
            <a:ext cx="7728002" cy="28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93"/>
          <p:cNvPicPr preferRelativeResize="0"/>
          <p:nvPr/>
        </p:nvPicPr>
        <p:blipFill rotWithShape="1">
          <a:blip r:embed="rId4">
            <a:alphaModFix/>
          </a:blip>
          <a:srcRect b="9736" l="0" r="0" t="0"/>
          <a:stretch/>
        </p:blipFill>
        <p:spPr>
          <a:xfrm>
            <a:off x="5022883" y="3219791"/>
            <a:ext cx="5074919" cy="342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4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Clausula WITH</a:t>
            </a:r>
            <a:endParaRPr/>
          </a:p>
        </p:txBody>
      </p:sp>
      <p:pic>
        <p:nvPicPr>
          <p:cNvPr id="1154" name="Google Shape;1154;p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027" y="410114"/>
            <a:ext cx="6837162" cy="58950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94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Usando la clausula WITH, puedes reutilizar un bloque SELECT más de una vez en la misma consulta.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Los resultados obtenidos, son guardados temporalmente en memoria.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Se puede utilizar para mejorar el rendimiento.</a:t>
            </a:r>
            <a:endParaRPr sz="1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Usos avanzados</a:t>
            </a:r>
            <a:endParaRPr/>
          </a:p>
        </p:txBody>
      </p:sp>
      <p:sp>
        <p:nvSpPr>
          <p:cNvPr id="1161" name="Google Shape;1161;p9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9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9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9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96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96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6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JOIN con subconsultas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descr="Captura de pantalla de un celular&#10;&#10;Descripción generada automáticamente" id="1172" name="Google Shape;117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5" y="334098"/>
            <a:ext cx="10841505" cy="422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6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9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0" name="Google Shape;1180;p9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1" name="Google Shape;1181;p97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9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97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Uso explicito del valor por defecto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84" name="Google Shape;1184;p97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79" y="1067010"/>
            <a:ext cx="9544696" cy="136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4524" y="3146314"/>
            <a:ext cx="9423066" cy="134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9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4" name="Google Shape;1194;p98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98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98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Copiando registros a otra tabla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97" name="Google Shape;1197;p98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945" y="1330572"/>
            <a:ext cx="11412109" cy="236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9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6" name="Google Shape;1206;p99"/>
          <p:cNvSpPr/>
          <p:nvPr/>
        </p:nvSpPr>
        <p:spPr>
          <a:xfrm>
            <a:off x="0" y="0"/>
            <a:ext cx="12192000" cy="4904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99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9"/>
          <p:cNvSpPr txBox="1"/>
          <p:nvPr>
            <p:ph type="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Inserción a multiples tablas (incondicional)</a:t>
            </a:r>
            <a:endParaRPr/>
          </a:p>
        </p:txBody>
      </p:sp>
      <p:sp>
        <p:nvSpPr>
          <p:cNvPr id="1209" name="Google Shape;1209;p99"/>
          <p:cNvSpPr/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75" y="717226"/>
            <a:ext cx="11178041" cy="362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2020-08-05T07:17:51Z</dcterms:created>
  <dc:creator>Cesar Augusto Diaz Arriaga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0x01010051EA62FBE245B4488B695D8835204CCB</vt:lpwstr>
  </property>
</Properties>
</file>